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9" r:id="rId3"/>
    <p:sldId id="262" r:id="rId4"/>
    <p:sldId id="265" r:id="rId5"/>
    <p:sldId id="269" r:id="rId6"/>
    <p:sldId id="271" r:id="rId7"/>
    <p:sldId id="270" r:id="rId8"/>
    <p:sldId id="27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8" autoAdjust="0"/>
    <p:restoredTop sz="94660"/>
  </p:normalViewPr>
  <p:slideViewPr>
    <p:cSldViewPr>
      <p:cViewPr varScale="1">
        <p:scale>
          <a:sx n="81" d="100"/>
          <a:sy n="81" d="100"/>
        </p:scale>
        <p:origin x="33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934821-D505-49A6-9B62-FD1683D1711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CB6F236-E000-4BC7-B22D-380FB5D45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181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B2A2D-F0DE-44D9-9C3D-2A59EBDE1EE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58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6F236-E000-4BC7-B22D-380FB5D45D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70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5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DAC0-40C4-4217-860E-7E7FB03047EF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9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1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9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8EE6D5-F164-4D85-9640-9AC829DBAEF3}" type="slidenum">
              <a:rPr lang="en-US" smtClean="0">
                <a:solidFill>
                  <a:srgbClr val="FF0000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0000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0215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DAC0-40C4-4217-860E-7E7FB03047EF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EE6D5-F164-4D85-9640-9AC829DBAEF3}" type="slidenum">
              <a:rPr lang="en-US" smtClean="0">
                <a:solidFill>
                  <a:srgbClr val="FF0000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0000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7506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5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1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1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3"/>
            <a:ext cx="457200" cy="441325"/>
          </a:xfrm>
        </p:spPr>
        <p:txBody>
          <a:bodyPr/>
          <a:lstStyle/>
          <a:p>
            <a:fld id="{8F8EE6D5-F164-4D85-9640-9AC829DBAEF3}" type="slidenum">
              <a:rPr lang="en-US" smtClean="0">
                <a:solidFill>
                  <a:srgbClr val="FF0000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0000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DAC0-40C4-4217-860E-7E7FB03047EF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3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21235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DAC0-40C4-4217-860E-7E7FB03047EF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4"/>
            <a:ext cx="457200" cy="441325"/>
          </a:xfrm>
        </p:spPr>
        <p:txBody>
          <a:bodyPr/>
          <a:lstStyle/>
          <a:p>
            <a:fld id="{8F8EE6D5-F164-4D85-9640-9AC829DBAEF3}" type="slidenum">
              <a:rPr lang="en-US" smtClean="0">
                <a:solidFill>
                  <a:srgbClr val="FF0000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0000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87169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1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9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7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5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1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DAC0-40C4-4217-860E-7E7FB03047EF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1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9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8EE6D5-F164-4D85-9640-9AC829DBAEF3}" type="slidenum">
              <a:rPr lang="en-US" smtClean="0">
                <a:solidFill>
                  <a:srgbClr val="FF0000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0000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16765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C4DAC0-40C4-4217-860E-7E7FB03047EF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EE6D5-F164-4D85-9640-9AC829DBAEF3}" type="slidenum">
              <a:rPr lang="en-US" smtClean="0">
                <a:solidFill>
                  <a:srgbClr val="FF0000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0000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575654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197255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1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4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DAC0-40C4-4217-860E-7E7FB03047EF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1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1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9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F8EE6D5-F164-4D85-9640-9AC829DBAEF3}" type="slidenum">
              <a:rPr lang="en-US" smtClean="0">
                <a:solidFill>
                  <a:srgbClr val="FF0000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0000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83646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DAC0-40C4-4217-860E-7E7FB03047EF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2"/>
            <a:ext cx="457200" cy="441325"/>
          </a:xfrm>
        </p:spPr>
        <p:txBody>
          <a:bodyPr/>
          <a:lstStyle/>
          <a:p>
            <a:fld id="{8F8EE6D5-F164-4D85-9640-9AC829DBAEF3}" type="slidenum">
              <a:rPr lang="en-US" smtClean="0">
                <a:solidFill>
                  <a:srgbClr val="FF0000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0000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900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5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1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DAC0-40C4-4217-860E-7E7FB03047EF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8EE6D5-F164-4D85-9640-9AC829DBA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45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1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1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1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9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8EE6D5-F164-4D85-9640-9AC829DBAEF3}" type="slidenum">
              <a:rPr lang="en-US" smtClean="0">
                <a:solidFill>
                  <a:srgbClr val="FF0000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0000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DAC0-40C4-4217-860E-7E7FB03047EF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653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1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1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1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9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/>
          <a:p>
            <a:fld id="{8F8EE6D5-F164-4D85-9640-9AC829DBAEF3}" type="slidenum">
              <a:rPr lang="en-US" smtClean="0">
                <a:solidFill>
                  <a:srgbClr val="FF0000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0000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C4DAC0-40C4-4217-860E-7E7FB03047EF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2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C4DAC0-40C4-4217-860E-7E7FB03047EF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1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1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9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6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8EE6D5-F164-4D85-9640-9AC829DBAEF3}" type="slidenum">
              <a:rPr lang="en-US" smtClean="0">
                <a:solidFill>
                  <a:srgbClr val="FF0000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0000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248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2020-2021 </a:t>
            </a:r>
          </a:p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Insurance Review and Renewal</a:t>
            </a:r>
          </a:p>
          <a:p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10,2020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</a:t>
            </a:r>
          </a:p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</a:p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Lauren Volz</a:t>
            </a:r>
          </a:p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United Risk Services, LLC.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City of Earlham</a:t>
            </a:r>
          </a:p>
        </p:txBody>
      </p:sp>
    </p:spTree>
    <p:extLst>
      <p:ext uri="{BB962C8B-B14F-4D97-AF65-F5344CB8AC3E}">
        <p14:creationId xmlns:p14="http://schemas.microsoft.com/office/powerpoint/2010/main" val="363415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52400" y="152400"/>
            <a:ext cx="8991600" cy="6705600"/>
          </a:xfrm>
        </p:spPr>
        <p:txBody>
          <a:bodyPr lIns="457200" rIns="457200">
            <a:normAutofit fontScale="70000" lnSpcReduction="20000"/>
          </a:bodyPr>
          <a:lstStyle/>
          <a:p>
            <a:pPr marL="0" indent="0">
              <a:buNone/>
            </a:pPr>
            <a:endParaRPr lang="en-US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pPr marL="0" indent="0">
              <a:buNone/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2019-2020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2020-2021</a:t>
            </a:r>
          </a:p>
          <a:p>
            <a:pPr marL="0" indent="0">
              <a:buNone/>
            </a:pPr>
            <a:endParaRPr lang="en-US" sz="15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1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Commercial Property:</a:t>
            </a:r>
          </a:p>
          <a:p>
            <a:pPr marL="0" indent="0">
              <a:buNone/>
            </a:pPr>
            <a:endParaRPr lang="en-US" sz="15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Total Property – Building, BPP, Property in the open:	$5,787,356		$5,927,408	</a:t>
            </a:r>
          </a:p>
          <a:p>
            <a:pPr marL="0" indent="0">
              <a:buNone/>
            </a:pPr>
            <a:endParaRPr lang="en-US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Total Property Premium: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$10,883.00                 $13,750.00</a:t>
            </a:r>
            <a:endParaRPr lang="en-US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IAMU Safety Group in general has incurred large storm losses (2017 hail event as example) which has resulted in an overall Property premium  increase. </a:t>
            </a:r>
          </a:p>
          <a:p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5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1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Commercial General Liability: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Total Policy Premium including Terrorism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$4,645.00		$5,721.00</a:t>
            </a:r>
          </a:p>
          <a:p>
            <a:pPr marL="0" indent="0">
              <a:buNone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US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coverage enhancements (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included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 in proposal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2020-2021 renewal:</a:t>
            </a:r>
          </a:p>
          <a:p>
            <a:pPr marL="228600" indent="-228600"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Pollution Exclusion – Limited Exception for Pools-$250,000/$1,000,000:		$150.00</a:t>
            </a:r>
          </a:p>
          <a:p>
            <a:pPr marL="228600" indent="-228600"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Ltd. Exception for Water/Wastewater Treatment Plants-$250,000/$1,000,000:		$150.00</a:t>
            </a:r>
          </a:p>
          <a:p>
            <a:pPr marL="228600" indent="-228600"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Municipal Violent Event Response Coverage: 				$525.00 	</a:t>
            </a:r>
          </a:p>
          <a:p>
            <a:pPr marL="228600" indent="-228600"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 can pick and choose optional coverage endorsements. 			</a:t>
            </a:r>
          </a:p>
          <a:p>
            <a:pPr marL="0" indent="0">
              <a:buNone/>
            </a:pPr>
            <a:endParaRPr lang="en-US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b="1" dirty="0"/>
          </a:p>
          <a:p>
            <a:pPr marL="0" lvl="0" indent="0">
              <a:buClr>
                <a:srgbClr val="D1282E"/>
              </a:buClr>
              <a:buNone/>
            </a:pPr>
            <a:r>
              <a:rPr lang="en-US" sz="1400" dirty="0">
                <a:solidFill>
                  <a:srgbClr val="000000"/>
                </a:solidFill>
              </a:rPr>
              <a:t>	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21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52400" y="152400"/>
            <a:ext cx="8839200" cy="6248400"/>
          </a:xfrm>
        </p:spPr>
        <p:txBody>
          <a:bodyPr lIns="457200" rIns="457200">
            <a:normAutofit/>
          </a:bodyPr>
          <a:lstStyle/>
          <a:p>
            <a:pPr marL="0" indent="0">
              <a:buNone/>
            </a:pPr>
            <a:r>
              <a:rPr lang="en-US" sz="1400" dirty="0"/>
              <a:t>		</a:t>
            </a:r>
          </a:p>
          <a:p>
            <a:pPr marL="0" indent="0">
              <a:buNone/>
            </a:pPr>
            <a:endParaRPr lang="en-US" sz="14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en-US" sz="14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2019-2020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4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2020-2021</a:t>
            </a:r>
          </a:p>
          <a:p>
            <a:pPr marL="0" indent="0">
              <a:buNone/>
            </a:pPr>
            <a:endParaRPr lang="en-US" sz="14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D1282E"/>
              </a:buClr>
              <a:buNone/>
            </a:pPr>
            <a:endParaRPr lang="en-US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D1282E"/>
              </a:buClr>
              <a:buNone/>
            </a:pPr>
            <a:r>
              <a:rPr lang="en-US" sz="1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Linebacker premium:</a:t>
            </a: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$2,452.00		$2,829.00</a:t>
            </a:r>
          </a:p>
          <a:p>
            <a:pPr marL="0" lvl="0" indent="0">
              <a:buClr>
                <a:srgbClr val="D1282E"/>
              </a:buClr>
              <a:buNone/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</a:p>
          <a:p>
            <a:pPr marL="0" lvl="0" indent="0">
              <a:buClr>
                <a:srgbClr val="D1282E"/>
              </a:buClr>
              <a:buNone/>
            </a:pPr>
            <a:endParaRPr lang="en-US" sz="1400" b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D1282E"/>
              </a:buClr>
              <a:buNone/>
            </a:pPr>
            <a:r>
              <a:rPr lang="en-US" sz="1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Commercial Law Enforcement premium: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$860.00		$1,035.00</a:t>
            </a:r>
            <a:endParaRPr lang="en-US" sz="1400" b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Crime &amp; Fidelity premium: </a:t>
            </a: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$177.00		$177.00</a:t>
            </a:r>
          </a:p>
          <a:p>
            <a:pPr marL="0" indent="0">
              <a:buNone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Inland Marine premium:</a:t>
            </a: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		$226.00		$226.00</a:t>
            </a:r>
          </a:p>
          <a:p>
            <a:pPr marL="0" indent="0">
              <a:buNone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Commercial Umbrella premium: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$3,810.00		$3,977.00</a:t>
            </a:r>
            <a:endParaRPr lang="en-US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208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59329" y="152400"/>
            <a:ext cx="8832272" cy="7391400"/>
          </a:xfrm>
        </p:spPr>
        <p:txBody>
          <a:bodyPr lIns="457200" rIns="457200"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pPr marL="0" indent="0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pPr marL="0" indent="0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2019-2020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2020-2021</a:t>
            </a:r>
          </a:p>
          <a:p>
            <a:pPr marL="0" indent="0">
              <a:buNone/>
            </a:pPr>
            <a:endParaRPr lang="en-US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Auto:</a:t>
            </a:r>
            <a:endParaRPr lang="en-US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Premium:					$11,645.00		$13,977.00</a:t>
            </a:r>
          </a:p>
          <a:p>
            <a:pPr marL="0" indent="0">
              <a:buNone/>
            </a:pP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FF0000"/>
              </a:buClr>
              <a:buNone/>
            </a:pP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FF0000"/>
              </a:buClr>
              <a:buNone/>
            </a:pPr>
            <a:r>
              <a:rPr lang="en-US" sz="1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Workers Compensation:</a:t>
            </a:r>
            <a:endParaRPr lang="en-US" sz="18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FF0000"/>
              </a:buClr>
              <a:buNone/>
            </a:pP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FF0000"/>
              </a:buClr>
              <a:buNone/>
            </a:pP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Estimated Premium : (subject to audit)		$12,198.00 	$11,206.00</a:t>
            </a:r>
          </a:p>
          <a:p>
            <a:pPr marL="0" lvl="0" indent="0">
              <a:buClr>
                <a:srgbClr val="FF0000"/>
              </a:buClr>
              <a:buNone/>
            </a:pP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FF0000"/>
              </a:buClr>
              <a:buNone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2018-19 audit resulted in a net </a:t>
            </a: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premium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$822.00</a:t>
            </a:r>
          </a:p>
          <a:p>
            <a:pPr marL="0" lvl="0" indent="0">
              <a:buClr>
                <a:srgbClr val="FF0000"/>
              </a:buClr>
              <a:buNone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NCCI rating error resulted in a </a:t>
            </a: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 of premium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$269.00</a:t>
            </a:r>
          </a:p>
          <a:p>
            <a:pPr marL="0" lvl="0" indent="0">
              <a:buClr>
                <a:srgbClr val="FF0000"/>
              </a:buClr>
              <a:buNone/>
            </a:pP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FF0000"/>
              </a:buClr>
              <a:buNone/>
            </a:pPr>
            <a:r>
              <a:rPr lang="en-US" sz="1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CFC Cyber:</a:t>
            </a:r>
          </a:p>
          <a:p>
            <a:pPr marL="0" lvl="0" indent="0">
              <a:buClr>
                <a:srgbClr val="FF0000"/>
              </a:buClr>
              <a:buNone/>
            </a:pPr>
            <a:endParaRPr lang="en-US" sz="14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FF0000"/>
              </a:buClr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As of 02/07/2020 we had not received a formal quote from CFC Underwriters.			</a:t>
            </a:r>
          </a:p>
          <a:p>
            <a:pPr marL="0" lvl="0" indent="0">
              <a:buClr>
                <a:srgbClr val="FF0000"/>
              </a:buClr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$1,000		</a:t>
            </a: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Est. $1,100</a:t>
            </a:r>
          </a:p>
          <a:p>
            <a:pPr marL="0" lvl="0" indent="0">
              <a:buClr>
                <a:srgbClr val="FF0000"/>
              </a:buClr>
              <a:buNone/>
            </a:pP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Premium is an estimate subject to change.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4340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2"/>
            <a:ext cx="8534400" cy="758825"/>
          </a:xfrm>
        </p:spPr>
        <p:txBody>
          <a:bodyPr/>
          <a:lstStyle/>
          <a:p>
            <a:pPr algn="l"/>
            <a:r>
              <a:rPr lang="en-US" dirty="0"/>
              <a:t> </a:t>
            </a: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Summary of Paid Losses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52400" y="1371600"/>
            <a:ext cx="88392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Loss Summary Report : 2017-2020</a:t>
            </a: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Property 						$281,766.00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Business Auto						$41,427.00</a:t>
            </a:r>
          </a:p>
          <a:p>
            <a:pPr lvl="0">
              <a:buClr>
                <a:srgbClr val="FF0000"/>
              </a:buClr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Liability							$5,722.00</a:t>
            </a:r>
          </a:p>
          <a:p>
            <a:pPr lvl="0">
              <a:buClr>
                <a:srgbClr val="FF0000"/>
              </a:buClr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Workers Compensation					</a:t>
            </a:r>
            <a:r>
              <a:rPr lang="en-US" sz="1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$246.00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losses paid 2017 - 2020:				$329,161.00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									</a:t>
            </a:r>
          </a:p>
          <a:p>
            <a:pPr marL="0" indent="0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See attached “Loss Summary Report”.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</a:p>
          <a:p>
            <a:pPr marL="0" indent="0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Claim details are subject to compliance with state/federal laws and regulations regarding privacy.  </a:t>
            </a: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**Direct ALL CLAIMS directly to office or my cell phone ** </a:t>
            </a:r>
          </a:p>
          <a:p>
            <a:pPr marL="0" indent="0">
              <a:buNone/>
            </a:pP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Office: 515-523-1582  or Toll Free: 1-866-680-1582</a:t>
            </a:r>
          </a:p>
          <a:p>
            <a:pPr marL="0" indent="0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Cell: 515-205-8731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400" dirty="0"/>
              <a:t>	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52137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2"/>
            <a:ext cx="8534400" cy="758825"/>
          </a:xfrm>
        </p:spPr>
        <p:txBody>
          <a:bodyPr/>
          <a:lstStyle/>
          <a:p>
            <a:pPr algn="l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Premium Summary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52400" y="990600"/>
            <a:ext cx="9067800" cy="5867400"/>
          </a:xfrm>
        </p:spPr>
        <p:txBody>
          <a:bodyPr/>
          <a:lstStyle/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2019-2020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2020-2021</a:t>
            </a: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Total EMC Premium:			$46,896.00		$52,898.00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CFC Cyber Liability Premium:			</a:t>
            </a: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$1,000.00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6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Est. $1,100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Total Insurance Package Premium:		$47,896.00		$53,998.00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85981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2"/>
            <a:ext cx="8534400" cy="758825"/>
          </a:xfrm>
        </p:spPr>
        <p:txBody>
          <a:bodyPr/>
          <a:lstStyle/>
          <a:p>
            <a:r>
              <a:rPr lang="en-US" dirty="0"/>
              <a:t>IAMU Safety Group Dividend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52400" y="1066800"/>
            <a:ext cx="8885238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37th year of the IAMU Safety Group Program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April 1, 2017 to March 31, 2018 experience period.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Based on the “Package” property casualty and Workers Compensation loss experience of the Safety Group Program members. </a:t>
            </a: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2012 Dividend:					$2,228.00</a:t>
            </a:r>
          </a:p>
          <a:p>
            <a:pPr marL="0" indent="0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2013 Dividend:					$1,356.00</a:t>
            </a:r>
          </a:p>
          <a:p>
            <a:pPr marL="0" indent="0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2014 Dividend:					$1,766.00</a:t>
            </a:r>
          </a:p>
          <a:p>
            <a:pPr marL="0" indent="0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2015 Dividend:					$2,040.19 </a:t>
            </a:r>
          </a:p>
          <a:p>
            <a:pPr marL="0" indent="0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2016 Dividend:					$2,585.61</a:t>
            </a:r>
          </a:p>
          <a:p>
            <a:pPr marL="0" indent="0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2017 Dividend:					$4406.50</a:t>
            </a:r>
          </a:p>
          <a:p>
            <a:pPr marL="0" indent="0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2018 Dividend:					$7,966.55</a:t>
            </a:r>
          </a:p>
          <a:p>
            <a:pPr marL="0" indent="0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2019 Dividend:					$5,725.34</a:t>
            </a:r>
          </a:p>
          <a:p>
            <a:pPr marL="0" indent="0">
              <a:buNone/>
            </a:pPr>
            <a:endParaRPr lang="en-US" sz="140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 year IAMU Safety Group return of premium:			$28,074.19</a:t>
            </a:r>
          </a:p>
        </p:txBody>
      </p:sp>
    </p:spTree>
    <p:extLst>
      <p:ext uri="{BB962C8B-B14F-4D97-AF65-F5344CB8AC3E}">
        <p14:creationId xmlns:p14="http://schemas.microsoft.com/office/powerpoint/2010/main" val="3919697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2"/>
            <a:ext cx="8534400" cy="758825"/>
          </a:xfrm>
        </p:spPr>
        <p:txBody>
          <a:bodyPr/>
          <a:lstStyle/>
          <a:p>
            <a:r>
              <a:rPr lang="en-US" dirty="0"/>
              <a:t>Important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52400" y="1527176"/>
            <a:ext cx="8839200" cy="53308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IAMU Contractor Insurance Requirements: See attached documentation. Have legal council incorporate into applicable applications/contracts.</a:t>
            </a:r>
          </a:p>
          <a:p>
            <a:r>
              <a:rPr lang="en-US" sz="1600" dirty="0"/>
              <a:t>Iowa Code, Chapter 670 – Tort Liability of Governmental Subdivisions: Review and incorporate into applicable applications/contracts. </a:t>
            </a:r>
            <a:r>
              <a:rPr lang="en-US" sz="1600" dirty="0">
                <a:solidFill>
                  <a:srgbClr val="FF0000"/>
                </a:solidFill>
              </a:rPr>
              <a:t>Included as #7 above.</a:t>
            </a:r>
          </a:p>
          <a:p>
            <a:r>
              <a:rPr lang="en-US" sz="1600" dirty="0"/>
              <a:t>Attorney Connect Program: 800-820-6490. </a:t>
            </a:r>
            <a:r>
              <a:rPr lang="en-US" sz="1600" dirty="0">
                <a:solidFill>
                  <a:srgbClr val="FF0000"/>
                </a:solidFill>
              </a:rPr>
              <a:t>attorneyconnect@bradshawlaw.com</a:t>
            </a:r>
          </a:p>
          <a:p>
            <a:endParaRPr lang="en-US" sz="1600" dirty="0"/>
          </a:p>
          <a:p>
            <a:pPr marL="0" lvl="0" indent="0">
              <a:buClr>
                <a:srgbClr val="FF0000"/>
              </a:buClr>
              <a:buNone/>
            </a:pPr>
            <a:r>
              <a:rPr lang="en-US" sz="1600" b="1" dirty="0">
                <a:solidFill>
                  <a:prstClr val="black"/>
                </a:solidFill>
              </a:rPr>
              <a:t>This information is for the </a:t>
            </a:r>
            <a:r>
              <a:rPr lang="en-US" sz="1600" b="1" u="sng" dirty="0">
                <a:solidFill>
                  <a:prstClr val="black"/>
                </a:solidFill>
              </a:rPr>
              <a:t>protection of the City </a:t>
            </a:r>
            <a:r>
              <a:rPr lang="en-US" sz="1600" b="1" dirty="0">
                <a:solidFill>
                  <a:prstClr val="black"/>
                </a:solidFill>
              </a:rPr>
              <a:t>and </a:t>
            </a:r>
            <a:r>
              <a:rPr lang="en-US" sz="1600" b="1" u="sng" dirty="0">
                <a:solidFill>
                  <a:prstClr val="black"/>
                </a:solidFill>
              </a:rPr>
              <a:t>tax payer</a:t>
            </a:r>
            <a:r>
              <a:rPr lang="en-US" sz="1600" dirty="0">
                <a:solidFill>
                  <a:prstClr val="black"/>
                </a:solidFill>
              </a:rPr>
              <a:t>. If you have any questions regarding this information please do not hesitate to contact me for assistance.</a:t>
            </a:r>
          </a:p>
          <a:p>
            <a:pPr marL="0" lvl="0" indent="0">
              <a:buClr>
                <a:srgbClr val="FF0000"/>
              </a:buClr>
              <a:buNone/>
            </a:pPr>
            <a:endParaRPr lang="en-US" sz="1600" dirty="0">
              <a:solidFill>
                <a:prstClr val="black"/>
              </a:solidFill>
            </a:endParaRPr>
          </a:p>
          <a:p>
            <a:pPr marL="0" lvl="0" indent="0" algn="ctr">
              <a:buClr>
                <a:srgbClr val="FF0000"/>
              </a:buClr>
              <a:buNone/>
            </a:pPr>
            <a:r>
              <a:rPr lang="en-US" sz="1600" dirty="0">
                <a:solidFill>
                  <a:prstClr val="black"/>
                </a:solidFill>
              </a:rPr>
              <a:t>Lauren Volz</a:t>
            </a:r>
          </a:p>
          <a:p>
            <a:pPr marL="0" lvl="0" indent="0" algn="ctr">
              <a:buClr>
                <a:srgbClr val="FF0000"/>
              </a:buClr>
              <a:buNone/>
            </a:pPr>
            <a:r>
              <a:rPr lang="en-US" sz="1600" dirty="0">
                <a:solidFill>
                  <a:prstClr val="black"/>
                </a:solidFill>
              </a:rPr>
              <a:t>United Risk Services, LLC</a:t>
            </a:r>
          </a:p>
          <a:p>
            <a:pPr marL="0" lvl="0" indent="0" algn="ctr">
              <a:buClr>
                <a:srgbClr val="FF0000"/>
              </a:buClr>
              <a:buNone/>
            </a:pPr>
            <a:r>
              <a:rPr lang="en-US" sz="1600" dirty="0">
                <a:solidFill>
                  <a:prstClr val="black"/>
                </a:solidFill>
              </a:rPr>
              <a:t>122 NW 2</a:t>
            </a:r>
            <a:r>
              <a:rPr lang="en-US" sz="1600" baseline="30000" dirty="0">
                <a:solidFill>
                  <a:prstClr val="black"/>
                </a:solidFill>
              </a:rPr>
              <a:t>nd</a:t>
            </a:r>
            <a:r>
              <a:rPr lang="en-US" sz="1600" dirty="0">
                <a:solidFill>
                  <a:prstClr val="black"/>
                </a:solidFill>
              </a:rPr>
              <a:t> St., PO Box 250</a:t>
            </a:r>
          </a:p>
          <a:p>
            <a:pPr marL="0" lvl="0" indent="0" algn="ctr">
              <a:buClr>
                <a:srgbClr val="FF0000"/>
              </a:buClr>
              <a:buNone/>
            </a:pPr>
            <a:r>
              <a:rPr lang="en-US" sz="1600" dirty="0">
                <a:solidFill>
                  <a:prstClr val="black"/>
                </a:solidFill>
              </a:rPr>
              <a:t>Stuart, IA 50250</a:t>
            </a:r>
          </a:p>
          <a:p>
            <a:pPr marL="0" lvl="0" indent="0" algn="ctr">
              <a:buClr>
                <a:srgbClr val="FF0000"/>
              </a:buClr>
              <a:buNone/>
            </a:pPr>
            <a:r>
              <a:rPr lang="en-US" sz="1600" dirty="0">
                <a:solidFill>
                  <a:prstClr val="black"/>
                </a:solidFill>
              </a:rPr>
              <a:t>515-523-1582</a:t>
            </a:r>
          </a:p>
          <a:p>
            <a:pPr marL="0" lvl="0" indent="0" algn="ctr">
              <a:buClr>
                <a:srgbClr val="FF0000"/>
              </a:buClr>
              <a:buNone/>
            </a:pPr>
            <a:r>
              <a:rPr lang="en-US" sz="1600" dirty="0">
                <a:solidFill>
                  <a:prstClr val="black"/>
                </a:solidFill>
              </a:rPr>
              <a:t>1-866-680-1582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17231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19">
      <a:dk1>
        <a:sysClr val="windowText" lastClr="000000"/>
      </a:dk1>
      <a:lt1>
        <a:sysClr val="window" lastClr="FFFFFF"/>
      </a:lt1>
      <a:dk2>
        <a:srgbClr val="F2F2F2"/>
      </a:dk2>
      <a:lt2>
        <a:srgbClr val="F2F2F2"/>
      </a:lt2>
      <a:accent1>
        <a:srgbClr val="FF0000"/>
      </a:accent1>
      <a:accent2>
        <a:srgbClr val="FF0000"/>
      </a:accent2>
      <a:accent3>
        <a:srgbClr val="FF0000"/>
      </a:accent3>
      <a:accent4>
        <a:srgbClr val="FF0000"/>
      </a:accent4>
      <a:accent5>
        <a:srgbClr val="FF0000"/>
      </a:accent5>
      <a:accent6>
        <a:srgbClr val="FF0000"/>
      </a:accent6>
      <a:hlink>
        <a:srgbClr val="FF0000"/>
      </a:hlink>
      <a:folHlink>
        <a:srgbClr val="FF00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826</Words>
  <Application>Microsoft Office PowerPoint</Application>
  <PresentationFormat>On-screen Show (4:3)</PresentationFormat>
  <Paragraphs>138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Georgia</vt:lpstr>
      <vt:lpstr>Wingdings</vt:lpstr>
      <vt:lpstr>Wingdings 2</vt:lpstr>
      <vt:lpstr>Civic</vt:lpstr>
      <vt:lpstr>City of Earlham</vt:lpstr>
      <vt:lpstr>PowerPoint Presentation</vt:lpstr>
      <vt:lpstr>PowerPoint Presentation</vt:lpstr>
      <vt:lpstr>PowerPoint Presentation</vt:lpstr>
      <vt:lpstr> Summary of Paid Losses</vt:lpstr>
      <vt:lpstr>  Premium Summary </vt:lpstr>
      <vt:lpstr>IAMU Safety Group Dividend</vt:lpstr>
      <vt:lpstr>Important Information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Earlham</dc:title>
  <dc:creator>Lauren</dc:creator>
  <cp:lastModifiedBy>18d74z2 City of Earlham</cp:lastModifiedBy>
  <cp:revision>99</cp:revision>
  <cp:lastPrinted>2020-02-07T16:30:10Z</cp:lastPrinted>
  <dcterms:created xsi:type="dcterms:W3CDTF">2020-01-31T19:17:42Z</dcterms:created>
  <dcterms:modified xsi:type="dcterms:W3CDTF">2020-02-07T17:23:10Z</dcterms:modified>
</cp:coreProperties>
</file>