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3" r:id="rId38"/>
    <p:sldId id="292" r:id="rId39"/>
    <p:sldId id="294" r:id="rId40"/>
    <p:sldId id="295" r:id="rId41"/>
    <p:sldId id="29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17"/>
    <p:restoredTop sz="96327"/>
  </p:normalViewPr>
  <p:slideViewPr>
    <p:cSldViewPr snapToGrid="0">
      <p:cViewPr varScale="1">
        <p:scale>
          <a:sx n="86" d="100"/>
          <a:sy n="86" d="100"/>
        </p:scale>
        <p:origin x="164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jeremyro\Desktop\ACTIVE%20PROJECTS\Earlham%20comp%20plan%202022-24\To%20review\Survey%20Resul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jeremyro\Desktop\ACTIVE%20PROJECTS\Earlham%20comp%20plan%202022-24\To%20review\Survey%20Resul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jeremyro\Desktop\Land%20use%20calc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Users\jeremyro\Desktop\ACTIVE%20PROJECTS\Earlham%20comp%20plan%202022-24\To%20review\Background%20Researc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eremyro\Desktop\ACTIVE%20PROJECTS\Earlham%20comp%20plan%202022-24\To%20review\Survey%20Resul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eremyro\Desktop\ACTIVE%20PROJECTS\Earlham%20comp%20plan%202022-24\To%20review\Survey%20Resul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jeremyro\Desktop\ACTIVE%20PROJECTS\Earlham%20comp%20plan%202022-24\To%20review\Background%20Researc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jeremyro\Desktop\ACTIVE%20PROJECTS\Earlham%20comp%20plan%202022-24\To%20review\Background%20Research.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jeremyro\Desktop\ACTIVE%20PROJECTS\Earlham%20comp%20plan%202022-24\To%20review\Survey%20Resul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jeremyro\Desktop\ACTIVE%20PROJECTS\Earlham%20comp%20plan%202022-24\To%20review\Survey%20Resul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jeremyro\Desktop\ACTIVE%20PROJECTS\Earlham%20comp%20plan%202022-24\To%20review\Survey%20Resul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10867663281218E-2"/>
          <c:y val="0.11877863774314934"/>
          <c:w val="0.31016328122028225"/>
          <c:h val="0.74955174707182026"/>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1C-DD47-A883-FCD0FFE759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31C-DD47-A883-FCD0FFE759C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1C-DD47-A883-FCD0FFE759C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31C-DD47-A883-FCD0FFE759CC}"/>
              </c:ext>
            </c:extLst>
          </c:dPt>
          <c:dLbls>
            <c:dLbl>
              <c:idx val="3"/>
              <c:layout>
                <c:manualLayout>
                  <c:x val="-5.9668404523322678E-2"/>
                  <c:y val="-0.1987052179150413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31C-DD47-A883-FCD0FFE759C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'Earlham Description'!$A$1:$A$4</c:f>
              <c:strCache>
                <c:ptCount val="4"/>
                <c:pt idx="0">
                  <c:v>Vibrant: jobs are numerous; housing is occuring there are things to do; the future is bright</c:v>
                </c:pt>
                <c:pt idx="1">
                  <c:v>Stable: the city is an acceptable place to live and/or work and will remain accptable</c:v>
                </c:pt>
                <c:pt idx="2">
                  <c:v>Apprehensive: I like the city but am concerned about whether it can continue to thrive</c:v>
                </c:pt>
                <c:pt idx="3">
                  <c:v>Struggling: jobs and/or population are declining; wages are depressed; the best days are behind us</c:v>
                </c:pt>
              </c:strCache>
            </c:strRef>
          </c:cat>
          <c:val>
            <c:numRef>
              <c:f>'Earlham Description'!$B$1:$B$4</c:f>
              <c:numCache>
                <c:formatCode>General</c:formatCode>
                <c:ptCount val="4"/>
                <c:pt idx="0">
                  <c:v>12</c:v>
                </c:pt>
                <c:pt idx="1">
                  <c:v>51</c:v>
                </c:pt>
                <c:pt idx="2">
                  <c:v>19</c:v>
                </c:pt>
                <c:pt idx="3">
                  <c:v>2</c:v>
                </c:pt>
              </c:numCache>
            </c:numRef>
          </c:val>
          <c:extLst>
            <c:ext xmlns:c16="http://schemas.microsoft.com/office/drawing/2014/chart" uri="{C3380CC4-5D6E-409C-BE32-E72D297353CC}">
              <c16:uniqueId val="{00000008-C31C-DD47-A883-FCD0FFE759CC}"/>
            </c:ext>
          </c:extLst>
        </c:ser>
        <c:dLbls>
          <c:showLegendKey val="0"/>
          <c:showVal val="0"/>
          <c:showCatName val="0"/>
          <c:showSerName val="0"/>
          <c:showPercent val="0"/>
          <c:showBubbleSize val="0"/>
          <c:showLeaderLines val="1"/>
        </c:dLbls>
        <c:firstSliceAng val="0"/>
        <c:holeSize val="35"/>
      </c:doughnutChart>
      <c:spPr>
        <a:noFill/>
        <a:ln>
          <a:noFill/>
        </a:ln>
        <a:effectLst/>
      </c:spPr>
    </c:plotArea>
    <c:legend>
      <c:legendPos val="r"/>
      <c:legendEntry>
        <c:idx val="1"/>
        <c:txPr>
          <a:bodyPr rot="0" spcFirstLastPara="1" vertOverflow="ellipsis" vert="horz" wrap="square" anchor="ctr" anchorCtr="1"/>
          <a:lstStyle/>
          <a:p>
            <a:pPr>
              <a:defRPr sz="1800" b="0" i="0" u="none" strike="noStrike" kern="1200" baseline="0">
                <a:solidFill>
                  <a:srgbClr val="7030A0"/>
                </a:solidFill>
                <a:latin typeface="+mn-lt"/>
                <a:ea typeface="+mn-ea"/>
                <a:cs typeface="+mn-cs"/>
              </a:defRPr>
            </a:pPr>
            <a:endParaRPr lang="en-US"/>
          </a:p>
        </c:txPr>
      </c:legendEntry>
      <c:layout>
        <c:manualLayout>
          <c:xMode val="edge"/>
          <c:yMode val="edge"/>
          <c:x val="0.32119346702567786"/>
          <c:y val="6.0067041447940839E-2"/>
          <c:w val="0.66243942050470295"/>
          <c:h val="0.8769470447940380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05194087581171E-2"/>
          <c:y val="5.0925925925925923E-2"/>
          <c:w val="0.57618295072270898"/>
          <c:h val="0.79087926509186357"/>
        </c:manualLayout>
      </c:layout>
      <c:lineChart>
        <c:grouping val="standard"/>
        <c:varyColors val="0"/>
        <c:ser>
          <c:idx val="0"/>
          <c:order val="0"/>
          <c:tx>
            <c:strRef>
              <c:f>'Utilities and Services'!$A$2</c:f>
              <c:strCache>
                <c:ptCount val="1"/>
                <c:pt idx="0">
                  <c:v>Water System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'Utilities and Services'!$B$1:$F$1</c:f>
              <c:strCache>
                <c:ptCount val="5"/>
                <c:pt idx="0">
                  <c:v>Very High</c:v>
                </c:pt>
                <c:pt idx="1">
                  <c:v>Somewhat High</c:v>
                </c:pt>
                <c:pt idx="2">
                  <c:v>Indifferent- no strong opinion</c:v>
                </c:pt>
                <c:pt idx="3">
                  <c:v>Somewhat Low</c:v>
                </c:pt>
                <c:pt idx="4">
                  <c:v>Very Low</c:v>
                </c:pt>
              </c:strCache>
            </c:strRef>
          </c:cat>
          <c:val>
            <c:numRef>
              <c:f>'Utilities and Services'!$B$2:$F$2</c:f>
              <c:numCache>
                <c:formatCode>General</c:formatCode>
                <c:ptCount val="5"/>
                <c:pt idx="0">
                  <c:v>19</c:v>
                </c:pt>
                <c:pt idx="1">
                  <c:v>27</c:v>
                </c:pt>
                <c:pt idx="2">
                  <c:v>33</c:v>
                </c:pt>
                <c:pt idx="3">
                  <c:v>5</c:v>
                </c:pt>
                <c:pt idx="4">
                  <c:v>0</c:v>
                </c:pt>
              </c:numCache>
            </c:numRef>
          </c:val>
          <c:smooth val="0"/>
          <c:extLst>
            <c:ext xmlns:c16="http://schemas.microsoft.com/office/drawing/2014/chart" uri="{C3380CC4-5D6E-409C-BE32-E72D297353CC}">
              <c16:uniqueId val="{00000000-D8CA-2C45-A27B-11792F39C59F}"/>
            </c:ext>
          </c:extLst>
        </c:ser>
        <c:ser>
          <c:idx val="1"/>
          <c:order val="1"/>
          <c:tx>
            <c:strRef>
              <c:f>'Utilities and Services'!$A$3</c:f>
              <c:strCache>
                <c:ptCount val="1"/>
                <c:pt idx="0">
                  <c:v>Sewer System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'Utilities and Services'!$B$1:$F$1</c:f>
              <c:strCache>
                <c:ptCount val="5"/>
                <c:pt idx="0">
                  <c:v>Very High</c:v>
                </c:pt>
                <c:pt idx="1">
                  <c:v>Somewhat High</c:v>
                </c:pt>
                <c:pt idx="2">
                  <c:v>Indifferent- no strong opinion</c:v>
                </c:pt>
                <c:pt idx="3">
                  <c:v>Somewhat Low</c:v>
                </c:pt>
                <c:pt idx="4">
                  <c:v>Very Low</c:v>
                </c:pt>
              </c:strCache>
            </c:strRef>
          </c:cat>
          <c:val>
            <c:numRef>
              <c:f>'Utilities and Services'!$B$3:$F$3</c:f>
              <c:numCache>
                <c:formatCode>General</c:formatCode>
                <c:ptCount val="5"/>
                <c:pt idx="0">
                  <c:v>16</c:v>
                </c:pt>
                <c:pt idx="1">
                  <c:v>25</c:v>
                </c:pt>
                <c:pt idx="2">
                  <c:v>40</c:v>
                </c:pt>
                <c:pt idx="3">
                  <c:v>3</c:v>
                </c:pt>
                <c:pt idx="4">
                  <c:v>0</c:v>
                </c:pt>
              </c:numCache>
            </c:numRef>
          </c:val>
          <c:smooth val="0"/>
          <c:extLst>
            <c:ext xmlns:c16="http://schemas.microsoft.com/office/drawing/2014/chart" uri="{C3380CC4-5D6E-409C-BE32-E72D297353CC}">
              <c16:uniqueId val="{00000001-D8CA-2C45-A27B-11792F39C59F}"/>
            </c:ext>
          </c:extLst>
        </c:ser>
        <c:ser>
          <c:idx val="2"/>
          <c:order val="2"/>
          <c:tx>
            <c:strRef>
              <c:f>'Utilities and Services'!$A$4</c:f>
              <c:strCache>
                <c:ptCount val="1"/>
                <c:pt idx="0">
                  <c:v>Storm water management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'Utilities and Services'!$B$1:$F$1</c:f>
              <c:strCache>
                <c:ptCount val="5"/>
                <c:pt idx="0">
                  <c:v>Very High</c:v>
                </c:pt>
                <c:pt idx="1">
                  <c:v>Somewhat High</c:v>
                </c:pt>
                <c:pt idx="2">
                  <c:v>Indifferent- no strong opinion</c:v>
                </c:pt>
                <c:pt idx="3">
                  <c:v>Somewhat Low</c:v>
                </c:pt>
                <c:pt idx="4">
                  <c:v>Very Low</c:v>
                </c:pt>
              </c:strCache>
            </c:strRef>
          </c:cat>
          <c:val>
            <c:numRef>
              <c:f>'Utilities and Services'!$B$4:$F$4</c:f>
              <c:numCache>
                <c:formatCode>General</c:formatCode>
                <c:ptCount val="5"/>
                <c:pt idx="0">
                  <c:v>11</c:v>
                </c:pt>
                <c:pt idx="1">
                  <c:v>17</c:v>
                </c:pt>
                <c:pt idx="2">
                  <c:v>34</c:v>
                </c:pt>
                <c:pt idx="3">
                  <c:v>16</c:v>
                </c:pt>
                <c:pt idx="4">
                  <c:v>6</c:v>
                </c:pt>
              </c:numCache>
            </c:numRef>
          </c:val>
          <c:smooth val="0"/>
          <c:extLst>
            <c:ext xmlns:c16="http://schemas.microsoft.com/office/drawing/2014/chart" uri="{C3380CC4-5D6E-409C-BE32-E72D297353CC}">
              <c16:uniqueId val="{00000002-D8CA-2C45-A27B-11792F39C59F}"/>
            </c:ext>
          </c:extLst>
        </c:ser>
        <c:ser>
          <c:idx val="3"/>
          <c:order val="3"/>
          <c:tx>
            <c:strRef>
              <c:f>'Utilities and Services'!$A$5</c:f>
              <c:strCache>
                <c:ptCount val="1"/>
                <c:pt idx="0">
                  <c:v>Solid waste/trash/refuse/recycling</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'Utilities and Services'!$B$1:$F$1</c:f>
              <c:strCache>
                <c:ptCount val="5"/>
                <c:pt idx="0">
                  <c:v>Very High</c:v>
                </c:pt>
                <c:pt idx="1">
                  <c:v>Somewhat High</c:v>
                </c:pt>
                <c:pt idx="2">
                  <c:v>Indifferent- no strong opinion</c:v>
                </c:pt>
                <c:pt idx="3">
                  <c:v>Somewhat Low</c:v>
                </c:pt>
                <c:pt idx="4">
                  <c:v>Very Low</c:v>
                </c:pt>
              </c:strCache>
            </c:strRef>
          </c:cat>
          <c:val>
            <c:numRef>
              <c:f>'Utilities and Services'!$B$5:$F$5</c:f>
              <c:numCache>
                <c:formatCode>General</c:formatCode>
                <c:ptCount val="5"/>
                <c:pt idx="0">
                  <c:v>18</c:v>
                </c:pt>
                <c:pt idx="1">
                  <c:v>30</c:v>
                </c:pt>
                <c:pt idx="2">
                  <c:v>35</c:v>
                </c:pt>
                <c:pt idx="3">
                  <c:v>1</c:v>
                </c:pt>
                <c:pt idx="4">
                  <c:v>0</c:v>
                </c:pt>
              </c:numCache>
            </c:numRef>
          </c:val>
          <c:smooth val="0"/>
          <c:extLst>
            <c:ext xmlns:c16="http://schemas.microsoft.com/office/drawing/2014/chart" uri="{C3380CC4-5D6E-409C-BE32-E72D297353CC}">
              <c16:uniqueId val="{00000003-D8CA-2C45-A27B-11792F39C59F}"/>
            </c:ext>
          </c:extLst>
        </c:ser>
        <c:ser>
          <c:idx val="4"/>
          <c:order val="4"/>
          <c:tx>
            <c:strRef>
              <c:f>'Utilities and Services'!$A$6</c:f>
              <c:strCache>
                <c:ptCount val="1"/>
                <c:pt idx="0">
                  <c:v>Lighting/electricity</c:v>
                </c:pt>
              </c:strCache>
            </c:strRef>
          </c:tx>
          <c:spPr>
            <a:ln w="28575" cap="rnd">
              <a:solidFill>
                <a:schemeClr val="accent5"/>
              </a:solidFill>
              <a:prstDash val="sysDot"/>
              <a:round/>
            </a:ln>
            <a:effectLst/>
          </c:spPr>
          <c:marker>
            <c:symbol val="circle"/>
            <c:size val="5"/>
            <c:spPr>
              <a:solidFill>
                <a:schemeClr val="accent5"/>
              </a:solidFill>
              <a:ln w="9525">
                <a:solidFill>
                  <a:schemeClr val="accent5"/>
                </a:solidFill>
              </a:ln>
              <a:effectLst/>
            </c:spPr>
          </c:marker>
          <c:cat>
            <c:strRef>
              <c:f>'Utilities and Services'!$B$1:$F$1</c:f>
              <c:strCache>
                <c:ptCount val="5"/>
                <c:pt idx="0">
                  <c:v>Very High</c:v>
                </c:pt>
                <c:pt idx="1">
                  <c:v>Somewhat High</c:v>
                </c:pt>
                <c:pt idx="2">
                  <c:v>Indifferent- no strong opinion</c:v>
                </c:pt>
                <c:pt idx="3">
                  <c:v>Somewhat Low</c:v>
                </c:pt>
                <c:pt idx="4">
                  <c:v>Very Low</c:v>
                </c:pt>
              </c:strCache>
            </c:strRef>
          </c:cat>
          <c:val>
            <c:numRef>
              <c:f>'Utilities and Services'!$B$6:$F$6</c:f>
              <c:numCache>
                <c:formatCode>General</c:formatCode>
                <c:ptCount val="5"/>
                <c:pt idx="0">
                  <c:v>17</c:v>
                </c:pt>
                <c:pt idx="1">
                  <c:v>24</c:v>
                </c:pt>
                <c:pt idx="2">
                  <c:v>36</c:v>
                </c:pt>
                <c:pt idx="3">
                  <c:v>5</c:v>
                </c:pt>
                <c:pt idx="4">
                  <c:v>2</c:v>
                </c:pt>
              </c:numCache>
            </c:numRef>
          </c:val>
          <c:smooth val="0"/>
          <c:extLst>
            <c:ext xmlns:c16="http://schemas.microsoft.com/office/drawing/2014/chart" uri="{C3380CC4-5D6E-409C-BE32-E72D297353CC}">
              <c16:uniqueId val="{00000004-D8CA-2C45-A27B-11792F39C59F}"/>
            </c:ext>
          </c:extLst>
        </c:ser>
        <c:ser>
          <c:idx val="5"/>
          <c:order val="5"/>
          <c:tx>
            <c:strRef>
              <c:f>'Utilities and Services'!$A$7</c:f>
              <c:strCache>
                <c:ptCount val="1"/>
                <c:pt idx="0">
                  <c:v>Natural gas</c:v>
                </c:pt>
              </c:strCache>
            </c:strRef>
          </c:tx>
          <c:spPr>
            <a:ln w="28575" cap="rnd">
              <a:solidFill>
                <a:schemeClr val="accent6"/>
              </a:solidFill>
              <a:prstDash val="sysDot"/>
              <a:round/>
            </a:ln>
            <a:effectLst/>
          </c:spPr>
          <c:marker>
            <c:symbol val="circle"/>
            <c:size val="5"/>
            <c:spPr>
              <a:solidFill>
                <a:schemeClr val="accent6"/>
              </a:solidFill>
              <a:ln w="9525">
                <a:solidFill>
                  <a:schemeClr val="accent6"/>
                </a:solidFill>
              </a:ln>
              <a:effectLst/>
            </c:spPr>
          </c:marker>
          <c:cat>
            <c:strRef>
              <c:f>'Utilities and Services'!$B$1:$F$1</c:f>
              <c:strCache>
                <c:ptCount val="5"/>
                <c:pt idx="0">
                  <c:v>Very High</c:v>
                </c:pt>
                <c:pt idx="1">
                  <c:v>Somewhat High</c:v>
                </c:pt>
                <c:pt idx="2">
                  <c:v>Indifferent- no strong opinion</c:v>
                </c:pt>
                <c:pt idx="3">
                  <c:v>Somewhat Low</c:v>
                </c:pt>
                <c:pt idx="4">
                  <c:v>Very Low</c:v>
                </c:pt>
              </c:strCache>
            </c:strRef>
          </c:cat>
          <c:val>
            <c:numRef>
              <c:f>'Utilities and Services'!$B$7:$F$7</c:f>
              <c:numCache>
                <c:formatCode>General</c:formatCode>
                <c:ptCount val="5"/>
                <c:pt idx="0">
                  <c:v>17</c:v>
                </c:pt>
                <c:pt idx="1">
                  <c:v>25</c:v>
                </c:pt>
                <c:pt idx="2">
                  <c:v>42</c:v>
                </c:pt>
                <c:pt idx="3">
                  <c:v>0</c:v>
                </c:pt>
                <c:pt idx="4">
                  <c:v>0</c:v>
                </c:pt>
              </c:numCache>
            </c:numRef>
          </c:val>
          <c:smooth val="0"/>
          <c:extLst>
            <c:ext xmlns:c16="http://schemas.microsoft.com/office/drawing/2014/chart" uri="{C3380CC4-5D6E-409C-BE32-E72D297353CC}">
              <c16:uniqueId val="{00000005-D8CA-2C45-A27B-11792F39C59F}"/>
            </c:ext>
          </c:extLst>
        </c:ser>
        <c:ser>
          <c:idx val="6"/>
          <c:order val="6"/>
          <c:tx>
            <c:strRef>
              <c:f>'Utilities and Services'!$A$8</c:f>
              <c:strCache>
                <c:ptCount val="1"/>
                <c:pt idx="0">
                  <c:v>Telecommunications/phone/broadband</c:v>
                </c:pt>
              </c:strCache>
            </c:strRef>
          </c:tx>
          <c:spPr>
            <a:ln w="28575" cap="rnd">
              <a:solidFill>
                <a:schemeClr val="accent1">
                  <a:lumMod val="60000"/>
                </a:schemeClr>
              </a:solidFill>
              <a:prstDash val="sysDot"/>
              <a:round/>
            </a:ln>
            <a:effectLst/>
          </c:spPr>
          <c:marker>
            <c:symbol val="circle"/>
            <c:size val="5"/>
            <c:spPr>
              <a:solidFill>
                <a:schemeClr val="accent1">
                  <a:lumMod val="60000"/>
                </a:schemeClr>
              </a:solidFill>
              <a:ln w="9525">
                <a:solidFill>
                  <a:schemeClr val="accent1">
                    <a:lumMod val="60000"/>
                  </a:schemeClr>
                </a:solidFill>
              </a:ln>
              <a:effectLst/>
            </c:spPr>
          </c:marker>
          <c:cat>
            <c:strRef>
              <c:f>'Utilities and Services'!$B$1:$F$1</c:f>
              <c:strCache>
                <c:ptCount val="5"/>
                <c:pt idx="0">
                  <c:v>Very High</c:v>
                </c:pt>
                <c:pt idx="1">
                  <c:v>Somewhat High</c:v>
                </c:pt>
                <c:pt idx="2">
                  <c:v>Indifferent- no strong opinion</c:v>
                </c:pt>
                <c:pt idx="3">
                  <c:v>Somewhat Low</c:v>
                </c:pt>
                <c:pt idx="4">
                  <c:v>Very Low</c:v>
                </c:pt>
              </c:strCache>
            </c:strRef>
          </c:cat>
          <c:val>
            <c:numRef>
              <c:f>'Utilities and Services'!$B$8:$F$8</c:f>
              <c:numCache>
                <c:formatCode>General</c:formatCode>
                <c:ptCount val="5"/>
                <c:pt idx="0">
                  <c:v>12</c:v>
                </c:pt>
                <c:pt idx="1">
                  <c:v>11</c:v>
                </c:pt>
                <c:pt idx="2">
                  <c:v>16</c:v>
                </c:pt>
                <c:pt idx="3">
                  <c:v>25</c:v>
                </c:pt>
                <c:pt idx="4">
                  <c:v>20</c:v>
                </c:pt>
              </c:numCache>
            </c:numRef>
          </c:val>
          <c:smooth val="0"/>
          <c:extLst>
            <c:ext xmlns:c16="http://schemas.microsoft.com/office/drawing/2014/chart" uri="{C3380CC4-5D6E-409C-BE32-E72D297353CC}">
              <c16:uniqueId val="{00000006-D8CA-2C45-A27B-11792F39C59F}"/>
            </c:ext>
          </c:extLst>
        </c:ser>
        <c:dLbls>
          <c:showLegendKey val="0"/>
          <c:showVal val="0"/>
          <c:showCatName val="0"/>
          <c:showSerName val="0"/>
          <c:showPercent val="0"/>
          <c:showBubbleSize val="0"/>
        </c:dLbls>
        <c:marker val="1"/>
        <c:smooth val="0"/>
        <c:axId val="1094957072"/>
        <c:axId val="1152801888"/>
      </c:lineChart>
      <c:catAx>
        <c:axId val="109495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2801888"/>
        <c:crosses val="autoZero"/>
        <c:auto val="1"/>
        <c:lblAlgn val="ctr"/>
        <c:lblOffset val="100"/>
        <c:noMultiLvlLbl val="0"/>
      </c:catAx>
      <c:valAx>
        <c:axId val="1152801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t>
                </a:r>
                <a:r>
                  <a:rPr lang="en-US" baseline="0" dirty="0"/>
                  <a:t> Respondents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4957072"/>
        <c:crosses val="autoZero"/>
        <c:crossBetween val="between"/>
      </c:valAx>
      <c:spPr>
        <a:noFill/>
        <a:ln>
          <a:noFill/>
        </a:ln>
        <a:effectLst/>
      </c:spPr>
    </c:plotArea>
    <c:legend>
      <c:legendPos val="r"/>
      <c:legendEntry>
        <c:idx val="6"/>
        <c:txPr>
          <a:bodyPr rot="0" spcFirstLastPara="1" vertOverflow="ellipsis" vert="horz" wrap="square" anchor="ctr" anchorCtr="1"/>
          <a:lstStyle/>
          <a:p>
            <a:pPr>
              <a:defRPr sz="900" b="0" i="0" u="none" strike="noStrike" kern="1200" baseline="0">
                <a:solidFill>
                  <a:srgbClr val="FF0000"/>
                </a:solidFill>
                <a:latin typeface="+mn-lt"/>
                <a:ea typeface="+mn-ea"/>
                <a:cs typeface="+mn-cs"/>
              </a:defRPr>
            </a:pPr>
            <a:endParaRPr lang="en-US"/>
          </a:p>
        </c:txPr>
      </c:legendEntry>
      <c:layout>
        <c:manualLayout>
          <c:xMode val="edge"/>
          <c:yMode val="edge"/>
          <c:x val="0.64514866979655716"/>
          <c:y val="4.6670403072428084E-2"/>
          <c:w val="0.35289514866979654"/>
          <c:h val="0.906658826339823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87095363079609E-2"/>
          <c:y val="9.2592592592592587E-2"/>
          <c:w val="0.43140623667528921"/>
          <c:h val="0.8298578302712160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8F-7741-9451-A6E2D1A3A8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8F-7741-9451-A6E2D1A3A8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8F-7741-9451-A6E2D1A3A8F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68F-7741-9451-A6E2D1A3A8F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68F-7741-9451-A6E2D1A3A8F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68F-7741-9451-A6E2D1A3A8F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68F-7741-9451-A6E2D1A3A8F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68F-7741-9451-A6E2D1A3A8F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68F-7741-9451-A6E2D1A3A8F0}"/>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68F-7741-9451-A6E2D1A3A8F0}"/>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68F-7741-9451-A6E2D1A3A8F0}"/>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468F-7741-9451-A6E2D1A3A8F0}"/>
              </c:ext>
            </c:extLst>
          </c:dPt>
          <c:dLbls>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A165DC21-449B-6C49-A14C-6A36A8B8076D}" type="VALUE">
                      <a:rPr lang="en-US" sz="1000">
                        <a:solidFill>
                          <a:schemeClr val="bg1"/>
                        </a:solidFill>
                      </a:rPr>
                      <a:pPr>
                        <a:defRPr sz="1000">
                          <a:solidFill>
                            <a:schemeClr val="bg1"/>
                          </a:solidFill>
                        </a:defRPr>
                      </a:pPr>
                      <a:t>[VALUE]</a:t>
                    </a:fld>
                    <a:r>
                      <a:rPr lang="en-US" sz="1000" baseline="0" dirty="0">
                        <a:solidFill>
                          <a:schemeClr val="bg1"/>
                        </a:solidFill>
                      </a:rPr>
                      <a:t>, </a:t>
                    </a:r>
                    <a:fld id="{0676D86A-4A1A-8945-9C4D-244E42F0A995}" type="PERCENTAGE">
                      <a:rPr lang="en-US" sz="1000" baseline="0">
                        <a:solidFill>
                          <a:schemeClr val="bg1"/>
                        </a:solidFill>
                      </a:rPr>
                      <a:pPr>
                        <a:defRPr sz="1000">
                          <a:solidFill>
                            <a:schemeClr val="bg1"/>
                          </a:solidFill>
                        </a:defRPr>
                      </a:pPr>
                      <a:t>[PERCENTAGE]</a:t>
                    </a:fld>
                    <a:endParaRPr lang="en-US" sz="10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468F-7741-9451-A6E2D1A3A8F0}"/>
                </c:ext>
              </c:extLst>
            </c:dLbl>
            <c:dLbl>
              <c:idx val="9"/>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3-468F-7741-9451-A6E2D1A3A8F0}"/>
                </c:ext>
              </c:extLst>
            </c:dLbl>
            <c:dLbl>
              <c:idx val="1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5-468F-7741-9451-A6E2D1A3A8F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Sheet1!$A$1:$A$12</c:f>
              <c:strCache>
                <c:ptCount val="12"/>
                <c:pt idx="0">
                  <c:v>Single-unit Residential</c:v>
                </c:pt>
                <c:pt idx="1">
                  <c:v>Duplex Residential</c:v>
                </c:pt>
                <c:pt idx="2">
                  <c:v>Multi-unit Residential</c:v>
                </c:pt>
                <c:pt idx="3">
                  <c:v>Manufactured Home Residential</c:v>
                </c:pt>
                <c:pt idx="4">
                  <c:v>Commercial</c:v>
                </c:pt>
                <c:pt idx="5">
                  <c:v>Mixed-use</c:v>
                </c:pt>
                <c:pt idx="6">
                  <c:v>Industrial</c:v>
                </c:pt>
                <c:pt idx="7">
                  <c:v>Public/Civic</c:v>
                </c:pt>
                <c:pt idx="8">
                  <c:v>Recreation</c:v>
                </c:pt>
                <c:pt idx="9">
                  <c:v>Transportation/Utilities</c:v>
                </c:pt>
                <c:pt idx="10">
                  <c:v>Agriculture</c:v>
                </c:pt>
                <c:pt idx="11">
                  <c:v>Vacant Lots</c:v>
                </c:pt>
              </c:strCache>
            </c:strRef>
          </c:cat>
          <c:val>
            <c:numRef>
              <c:f>Sheet1!$B$1:$B$12</c:f>
              <c:numCache>
                <c:formatCode>General</c:formatCode>
                <c:ptCount val="12"/>
                <c:pt idx="0">
                  <c:v>177</c:v>
                </c:pt>
                <c:pt idx="1">
                  <c:v>3</c:v>
                </c:pt>
                <c:pt idx="2">
                  <c:v>6</c:v>
                </c:pt>
                <c:pt idx="3">
                  <c:v>7</c:v>
                </c:pt>
                <c:pt idx="4">
                  <c:v>8</c:v>
                </c:pt>
                <c:pt idx="5">
                  <c:v>3</c:v>
                </c:pt>
                <c:pt idx="6">
                  <c:v>20</c:v>
                </c:pt>
                <c:pt idx="7">
                  <c:v>31</c:v>
                </c:pt>
                <c:pt idx="8">
                  <c:v>24</c:v>
                </c:pt>
                <c:pt idx="9">
                  <c:v>168</c:v>
                </c:pt>
                <c:pt idx="10">
                  <c:v>170</c:v>
                </c:pt>
                <c:pt idx="11">
                  <c:v>23</c:v>
                </c:pt>
              </c:numCache>
            </c:numRef>
          </c:val>
          <c:extLst>
            <c:ext xmlns:c16="http://schemas.microsoft.com/office/drawing/2014/chart" uri="{C3380CC4-5D6E-409C-BE32-E72D297353CC}">
              <c16:uniqueId val="{00000018-468F-7741-9451-A6E2D1A3A8F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7030A0"/>
                </a:solidFill>
                <a:latin typeface="+mn-lt"/>
                <a:ea typeface="+mn-ea"/>
                <a:cs typeface="+mn-cs"/>
              </a:defRPr>
            </a:pPr>
            <a:endParaRPr lang="en-US"/>
          </a:p>
        </c:txPr>
      </c:legendEntry>
      <c:legendEntry>
        <c:idx val="9"/>
        <c:txPr>
          <a:bodyPr rot="0" spcFirstLastPara="1" vertOverflow="ellipsis" vert="horz" wrap="square" anchor="ctr" anchorCtr="1"/>
          <a:lstStyle/>
          <a:p>
            <a:pPr>
              <a:defRPr sz="1200" b="0" i="0" u="none" strike="noStrike" kern="1200" baseline="0">
                <a:solidFill>
                  <a:srgbClr val="7030A0"/>
                </a:solidFill>
                <a:latin typeface="+mn-lt"/>
                <a:ea typeface="+mn-ea"/>
                <a:cs typeface="+mn-cs"/>
              </a:defRPr>
            </a:pPr>
            <a:endParaRPr lang="en-US"/>
          </a:p>
        </c:txPr>
      </c:legendEntry>
      <c:legendEntry>
        <c:idx val="10"/>
        <c:txPr>
          <a:bodyPr rot="0" spcFirstLastPara="1" vertOverflow="ellipsis" vert="horz" wrap="square" anchor="ctr" anchorCtr="1"/>
          <a:lstStyle/>
          <a:p>
            <a:pPr>
              <a:defRPr sz="1200" b="0" i="0" u="none" strike="noStrike" kern="1200" baseline="0">
                <a:solidFill>
                  <a:srgbClr val="7030A0"/>
                </a:solidFill>
                <a:latin typeface="+mn-lt"/>
                <a:ea typeface="+mn-ea"/>
                <a:cs typeface="+mn-cs"/>
              </a:defRPr>
            </a:pPr>
            <a:endParaRPr lang="en-US"/>
          </a:p>
        </c:txPr>
      </c:legendEntry>
      <c:layout>
        <c:manualLayout>
          <c:xMode val="edge"/>
          <c:yMode val="edge"/>
          <c:x val="0.57849431321084865"/>
          <c:y val="4.2820793234179075E-2"/>
          <c:w val="0.42078915135608053"/>
          <c:h val="0.93683422108506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7884065837577"/>
          <c:y val="0.17869202499631745"/>
          <c:w val="0.50242957130358701"/>
          <c:h val="0.8373826188393117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36-1643-A0B6-F629EFA66D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36-1643-A0B6-F629EFA66D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36-1643-A0B6-F629EFA66D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36-1643-A0B6-F629EFA66D8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936-1643-A0B6-F629EFA66D8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936-1643-A0B6-F629EFA66D8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936-1643-A0B6-F629EFA66D8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936-1643-A0B6-F629EFA66D8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6="http://schemas.microsoft.com/office/drawing/2014/chart" uri="{C3380CC4-5D6E-409C-BE32-E72D297353CC}">
                  <c16:uniqueId val="{00000001-A936-1643-A0B6-F629EFA66D80}"/>
                </c:ext>
              </c:extLst>
            </c:dLbl>
            <c:dLbl>
              <c:idx val="4"/>
              <c:layout>
                <c:manualLayout>
                  <c:x val="-0.11520277148733717"/>
                  <c:y val="-0.10296879556722076"/>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936-1643-A0B6-F629EFA66D80}"/>
                </c:ext>
              </c:extLst>
            </c:dLbl>
            <c:dLbl>
              <c:idx val="5"/>
              <c:layout>
                <c:manualLayout>
                  <c:x val="9.0372509504913472E-3"/>
                  <c:y val="-6.5695538057742781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936-1643-A0B6-F629EFA66D80}"/>
                </c:ext>
              </c:extLst>
            </c:dLbl>
            <c:dLbl>
              <c:idx val="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6="http://schemas.microsoft.com/office/drawing/2014/chart" uri="{C3380CC4-5D6E-409C-BE32-E72D297353CC}">
                  <c16:uniqueId val="{0000000D-A936-1643-A0B6-F629EFA66D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Sheet2!$A$20:$A$27</c:f>
              <c:strCache>
                <c:ptCount val="8"/>
                <c:pt idx="0">
                  <c:v>Ag/Timber/Ag Dwellings</c:v>
                </c:pt>
                <c:pt idx="1">
                  <c:v>Rural Residential</c:v>
                </c:pt>
                <c:pt idx="2">
                  <c:v>Commercial/Support</c:v>
                </c:pt>
                <c:pt idx="3">
                  <c:v>Public/Civic</c:v>
                </c:pt>
                <c:pt idx="4">
                  <c:v>Park/Recreation</c:v>
                </c:pt>
                <c:pt idx="5">
                  <c:v>Transportation/Utilities</c:v>
                </c:pt>
                <c:pt idx="6">
                  <c:v>Industrial/Mining</c:v>
                </c:pt>
                <c:pt idx="7">
                  <c:v>Mixed Uses</c:v>
                </c:pt>
              </c:strCache>
            </c:strRef>
          </c:cat>
          <c:val>
            <c:numRef>
              <c:f>Sheet2!$B$20:$B$27</c:f>
              <c:numCache>
                <c:formatCode>0</c:formatCode>
                <c:ptCount val="8"/>
                <c:pt idx="0">
                  <c:v>11449.092699724519</c:v>
                </c:pt>
                <c:pt idx="1">
                  <c:v>622.68264462809918</c:v>
                </c:pt>
                <c:pt idx="2">
                  <c:v>101.82112029384757</c:v>
                </c:pt>
                <c:pt idx="3">
                  <c:v>6.9135674931129474</c:v>
                </c:pt>
                <c:pt idx="4">
                  <c:v>76.411616161616166</c:v>
                </c:pt>
                <c:pt idx="5">
                  <c:v>500.83071625344354</c:v>
                </c:pt>
                <c:pt idx="6">
                  <c:v>1025.7924242424242</c:v>
                </c:pt>
                <c:pt idx="7">
                  <c:v>26.525964187327823</c:v>
                </c:pt>
              </c:numCache>
            </c:numRef>
          </c:val>
          <c:extLst>
            <c:ext xmlns:c16="http://schemas.microsoft.com/office/drawing/2014/chart" uri="{C3380CC4-5D6E-409C-BE32-E72D297353CC}">
              <c16:uniqueId val="{00000010-A936-1643-A0B6-F629EFA66D80}"/>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2-A936-1643-A0B6-F629EFA66D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4-A936-1643-A0B6-F629EFA66D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6-A936-1643-A0B6-F629EFA66D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8-A936-1643-A0B6-F629EFA66D8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A-A936-1643-A0B6-F629EFA66D8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C-A936-1643-A0B6-F629EFA66D8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E-A936-1643-A0B6-F629EFA66D8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0-A936-1643-A0B6-F629EFA66D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Sheet2!$A$20:$A$27</c:f>
              <c:strCache>
                <c:ptCount val="8"/>
                <c:pt idx="0">
                  <c:v>Ag/Timber/Ag Dwellings</c:v>
                </c:pt>
                <c:pt idx="1">
                  <c:v>Rural Residential</c:v>
                </c:pt>
                <c:pt idx="2">
                  <c:v>Commercial/Support</c:v>
                </c:pt>
                <c:pt idx="3">
                  <c:v>Public/Civic</c:v>
                </c:pt>
                <c:pt idx="4">
                  <c:v>Park/Recreation</c:v>
                </c:pt>
                <c:pt idx="5">
                  <c:v>Transportation/Utilities</c:v>
                </c:pt>
                <c:pt idx="6">
                  <c:v>Industrial/Mining</c:v>
                </c:pt>
                <c:pt idx="7">
                  <c:v>Mixed Uses</c:v>
                </c:pt>
              </c:strCache>
            </c:strRef>
          </c:cat>
          <c:val>
            <c:numRef>
              <c:f>Sheet2!$C$20:$C$27</c:f>
              <c:numCache>
                <c:formatCode>0.0%</c:formatCode>
                <c:ptCount val="8"/>
                <c:pt idx="0">
                  <c:v>0.82903939483802735</c:v>
                </c:pt>
                <c:pt idx="1">
                  <c:v>4.5089026389928955E-2</c:v>
                </c:pt>
                <c:pt idx="2">
                  <c:v>7.3729615231582927E-3</c:v>
                </c:pt>
                <c:pt idx="3">
                  <c:v>5.0061781845823702E-4</c:v>
                </c:pt>
                <c:pt idx="4">
                  <c:v>5.533035820624122E-3</c:v>
                </c:pt>
                <c:pt idx="5">
                  <c:v>3.626561552157239E-2</c:v>
                </c:pt>
                <c:pt idx="6">
                  <c:v>7.4278578480182517E-2</c:v>
                </c:pt>
                <c:pt idx="7">
                  <c:v>1.9207696080482063E-3</c:v>
                </c:pt>
              </c:numCache>
            </c:numRef>
          </c:val>
          <c:extLst>
            <c:ext xmlns:c16="http://schemas.microsoft.com/office/drawing/2014/chart" uri="{C3380CC4-5D6E-409C-BE32-E72D297353CC}">
              <c16:uniqueId val="{00000021-A936-1643-A0B6-F629EFA66D8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2058912897766594"/>
          <c:y val="0.10590113735783027"/>
          <c:w val="0.36086369765524107"/>
          <c:h val="0.7505803441236511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x"/>
            <c:size val="7"/>
            <c:spPr>
              <a:no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Sheet1!$A$1:$A$10</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Sheet1!$B$1:$B$10</c:f>
              <c:numCache>
                <c:formatCode>_("$"* #,##0.00_);_("$"* \(#,##0.00\);_("$"* "-"??_);_(@_)</c:formatCode>
                <c:ptCount val="10"/>
                <c:pt idx="0">
                  <c:v>11.520989999999999</c:v>
                </c:pt>
                <c:pt idx="1">
                  <c:v>12.00084</c:v>
                </c:pt>
                <c:pt idx="2">
                  <c:v>12.53219</c:v>
                </c:pt>
                <c:pt idx="3">
                  <c:v>12.905139999999999</c:v>
                </c:pt>
                <c:pt idx="4">
                  <c:v>12.99288</c:v>
                </c:pt>
                <c:pt idx="5">
                  <c:v>13.99056</c:v>
                </c:pt>
                <c:pt idx="6">
                  <c:v>14.520009999999999</c:v>
                </c:pt>
                <c:pt idx="7">
                  <c:v>14.16544</c:v>
                </c:pt>
                <c:pt idx="8">
                  <c:v>13.93751</c:v>
                </c:pt>
                <c:pt idx="9">
                  <c:v>14.98723</c:v>
                </c:pt>
              </c:numCache>
            </c:numRef>
          </c:val>
          <c:smooth val="0"/>
          <c:extLst>
            <c:ext xmlns:c16="http://schemas.microsoft.com/office/drawing/2014/chart" uri="{C3380CC4-5D6E-409C-BE32-E72D297353CC}">
              <c16:uniqueId val="{00000000-02DB-3542-84B5-6A4BCC20C6F6}"/>
            </c:ext>
          </c:extLst>
        </c:ser>
        <c:dLbls>
          <c:dLblPos val="t"/>
          <c:showLegendKey val="0"/>
          <c:showVal val="1"/>
          <c:showCatName val="0"/>
          <c:showSerName val="0"/>
          <c:showPercent val="0"/>
          <c:showBubbleSize val="0"/>
        </c:dLbls>
        <c:marker val="1"/>
        <c:smooth val="0"/>
        <c:axId val="1076426464"/>
        <c:axId val="1076423840"/>
      </c:lineChart>
      <c:catAx>
        <c:axId val="107642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6423840"/>
        <c:crosses val="autoZero"/>
        <c:auto val="1"/>
        <c:lblAlgn val="ctr"/>
        <c:lblOffset val="100"/>
        <c:noMultiLvlLbl val="0"/>
      </c:catAx>
      <c:valAx>
        <c:axId val="1076423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Tax</a:t>
                </a:r>
                <a:r>
                  <a:rPr lang="en-US" baseline="0" dirty="0"/>
                  <a:t> Rate per $1,000 Valuation</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642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Sheet2!$A$1:$A$10</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Sheet2!$B$1:$B$10</c:f>
              <c:numCache>
                <c:formatCode>_("$"* #,##0.00_);_("$"* \(#,##0.00\);_("$"* "-"??_);_(@_)</c:formatCode>
                <c:ptCount val="10"/>
                <c:pt idx="0">
                  <c:v>41264141</c:v>
                </c:pt>
                <c:pt idx="1">
                  <c:v>42440537</c:v>
                </c:pt>
                <c:pt idx="2">
                  <c:v>42614023</c:v>
                </c:pt>
                <c:pt idx="3">
                  <c:v>43615722</c:v>
                </c:pt>
                <c:pt idx="4">
                  <c:v>45967965</c:v>
                </c:pt>
                <c:pt idx="5">
                  <c:v>48347588</c:v>
                </c:pt>
                <c:pt idx="6">
                  <c:v>51219258</c:v>
                </c:pt>
                <c:pt idx="7">
                  <c:v>51112351</c:v>
                </c:pt>
                <c:pt idx="8">
                  <c:v>54299134</c:v>
                </c:pt>
                <c:pt idx="9">
                  <c:v>41467564</c:v>
                </c:pt>
              </c:numCache>
            </c:numRef>
          </c:val>
          <c:extLst>
            <c:ext xmlns:c16="http://schemas.microsoft.com/office/drawing/2014/chart" uri="{C3380CC4-5D6E-409C-BE32-E72D297353CC}">
              <c16:uniqueId val="{00000000-7EEA-4543-870B-08C3BFD3E8E7}"/>
            </c:ext>
          </c:extLst>
        </c:ser>
        <c:dLbls>
          <c:showLegendKey val="0"/>
          <c:showVal val="0"/>
          <c:showCatName val="0"/>
          <c:showSerName val="0"/>
          <c:showPercent val="0"/>
          <c:showBubbleSize val="0"/>
        </c:dLbls>
        <c:gapWidth val="143"/>
        <c:overlap val="-27"/>
        <c:axId val="1089322672"/>
        <c:axId val="1089324400"/>
      </c:barChart>
      <c:catAx>
        <c:axId val="108932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9324400"/>
        <c:crosses val="autoZero"/>
        <c:auto val="1"/>
        <c:lblAlgn val="ctr"/>
        <c:lblOffset val="100"/>
        <c:noMultiLvlLbl val="0"/>
      </c:catAx>
      <c:valAx>
        <c:axId val="10893244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8932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1163436507503E-2"/>
          <c:y val="3.9612688743376263E-2"/>
          <c:w val="0.56663438116414444"/>
          <c:h val="0.84935456130826859"/>
        </c:manualLayout>
      </c:layout>
      <c:lineChart>
        <c:grouping val="standard"/>
        <c:varyColors val="0"/>
        <c:ser>
          <c:idx val="0"/>
          <c:order val="0"/>
          <c:tx>
            <c:strRef>
              <c:f>Sheet1!$A$2</c:f>
              <c:strCache>
                <c:ptCount val="1"/>
                <c:pt idx="0">
                  <c:v>Cohort Method With 2020 Estimates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Sheet1!$B$1:$C$1</c:f>
              <c:numCache>
                <c:formatCode>General</c:formatCode>
                <c:ptCount val="2"/>
                <c:pt idx="0">
                  <c:v>2030</c:v>
                </c:pt>
                <c:pt idx="1">
                  <c:v>2040</c:v>
                </c:pt>
              </c:numCache>
            </c:numRef>
          </c:cat>
          <c:val>
            <c:numRef>
              <c:f>Sheet1!$B$2:$C$2</c:f>
              <c:numCache>
                <c:formatCode>General</c:formatCode>
                <c:ptCount val="2"/>
                <c:pt idx="0">
                  <c:v>1258</c:v>
                </c:pt>
                <c:pt idx="1">
                  <c:v>1102</c:v>
                </c:pt>
              </c:numCache>
            </c:numRef>
          </c:val>
          <c:smooth val="0"/>
          <c:extLst>
            <c:ext xmlns:c16="http://schemas.microsoft.com/office/drawing/2014/chart" uri="{C3380CC4-5D6E-409C-BE32-E72D297353CC}">
              <c16:uniqueId val="{00000000-A428-3B41-AC04-AC9FD675BD53}"/>
            </c:ext>
          </c:extLst>
        </c:ser>
        <c:ser>
          <c:idx val="1"/>
          <c:order val="1"/>
          <c:tx>
            <c:strRef>
              <c:f>Sheet1!$A$3</c:f>
              <c:strCache>
                <c:ptCount val="1"/>
                <c:pt idx="0">
                  <c:v>Cohort Method With Decennial Data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Sheet1!$B$1:$C$1</c:f>
              <c:numCache>
                <c:formatCode>General</c:formatCode>
                <c:ptCount val="2"/>
                <c:pt idx="0">
                  <c:v>2030</c:v>
                </c:pt>
                <c:pt idx="1">
                  <c:v>2040</c:v>
                </c:pt>
              </c:numCache>
            </c:numRef>
          </c:cat>
          <c:val>
            <c:numRef>
              <c:f>Sheet1!$B$3:$C$3</c:f>
              <c:numCache>
                <c:formatCode>General</c:formatCode>
                <c:ptCount val="2"/>
                <c:pt idx="0">
                  <c:v>1843</c:v>
                </c:pt>
                <c:pt idx="1">
                  <c:v>2032</c:v>
                </c:pt>
              </c:numCache>
            </c:numRef>
          </c:val>
          <c:smooth val="0"/>
          <c:extLst>
            <c:ext xmlns:c16="http://schemas.microsoft.com/office/drawing/2014/chart" uri="{C3380CC4-5D6E-409C-BE32-E72D297353CC}">
              <c16:uniqueId val="{00000001-A428-3B41-AC04-AC9FD675BD53}"/>
            </c:ext>
          </c:extLst>
        </c:ser>
        <c:ser>
          <c:idx val="2"/>
          <c:order val="2"/>
          <c:tx>
            <c:strRef>
              <c:f>Sheet1!$A$4</c:f>
              <c:strCache>
                <c:ptCount val="1"/>
                <c:pt idx="0">
                  <c:v>50-Year Linear 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Sheet1!$B$1:$C$1</c:f>
              <c:numCache>
                <c:formatCode>General</c:formatCode>
                <c:ptCount val="2"/>
                <c:pt idx="0">
                  <c:v>2030</c:v>
                </c:pt>
                <c:pt idx="1">
                  <c:v>2040</c:v>
                </c:pt>
              </c:numCache>
            </c:numRef>
          </c:cat>
          <c:val>
            <c:numRef>
              <c:f>Sheet1!$B$4:$C$4</c:f>
              <c:numCache>
                <c:formatCode>General</c:formatCode>
                <c:ptCount val="2"/>
                <c:pt idx="0">
                  <c:v>1563</c:v>
                </c:pt>
                <c:pt idx="1">
                  <c:v>1656</c:v>
                </c:pt>
              </c:numCache>
            </c:numRef>
          </c:val>
          <c:smooth val="0"/>
          <c:extLst>
            <c:ext xmlns:c16="http://schemas.microsoft.com/office/drawing/2014/chart" uri="{C3380CC4-5D6E-409C-BE32-E72D297353CC}">
              <c16:uniqueId val="{00000002-A428-3B41-AC04-AC9FD675BD53}"/>
            </c:ext>
          </c:extLst>
        </c:ser>
        <c:ser>
          <c:idx val="3"/>
          <c:order val="3"/>
          <c:tx>
            <c:strRef>
              <c:f>Sheet1!$A$5</c:f>
              <c:strCache>
                <c:ptCount val="1"/>
                <c:pt idx="0">
                  <c:v>20-Year Linear Projection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Sheet1!$B$1:$C$1</c:f>
              <c:numCache>
                <c:formatCode>General</c:formatCode>
                <c:ptCount val="2"/>
                <c:pt idx="0">
                  <c:v>2030</c:v>
                </c:pt>
                <c:pt idx="1">
                  <c:v>2040</c:v>
                </c:pt>
              </c:numCache>
            </c:numRef>
          </c:cat>
          <c:val>
            <c:numRef>
              <c:f>Sheet1!$B$5:$C$5</c:f>
              <c:numCache>
                <c:formatCode>General</c:formatCode>
                <c:ptCount val="2"/>
                <c:pt idx="0">
                  <c:v>1498</c:v>
                </c:pt>
                <c:pt idx="1">
                  <c:v>1554</c:v>
                </c:pt>
              </c:numCache>
            </c:numRef>
          </c:val>
          <c:smooth val="0"/>
          <c:extLst>
            <c:ext xmlns:c16="http://schemas.microsoft.com/office/drawing/2014/chart" uri="{C3380CC4-5D6E-409C-BE32-E72D297353CC}">
              <c16:uniqueId val="{00000003-A428-3B41-AC04-AC9FD675BD53}"/>
            </c:ext>
          </c:extLst>
        </c:ser>
        <c:ser>
          <c:idx val="4"/>
          <c:order val="4"/>
          <c:tx>
            <c:strRef>
              <c:f>Sheet1!$A$6</c:f>
              <c:strCache>
                <c:ptCount val="1"/>
                <c:pt idx="0">
                  <c:v>Projection Average</c:v>
                </c:pt>
              </c:strCache>
            </c:strRef>
          </c:tx>
          <c:spPr>
            <a:ln w="28575" cap="rnd">
              <a:solidFill>
                <a:schemeClr val="accent5"/>
              </a:solidFill>
              <a:round/>
            </a:ln>
            <a:effectLst/>
          </c:spPr>
          <c:marker>
            <c:symbol val="diamond"/>
            <c:size val="17"/>
            <c:spPr>
              <a:solidFill>
                <a:schemeClr val="accent5"/>
              </a:solidFill>
              <a:ln w="9525">
                <a:solidFill>
                  <a:schemeClr val="accent5"/>
                </a:solidFill>
              </a:ln>
              <a:effectLst/>
            </c:spPr>
          </c:marker>
          <c:dPt>
            <c:idx val="1"/>
            <c:marker>
              <c:symbol val="diamond"/>
              <c:size val="17"/>
              <c:spPr>
                <a:solidFill>
                  <a:schemeClr val="accent5"/>
                </a:solidFill>
                <a:ln w="9525">
                  <a:solidFill>
                    <a:schemeClr val="accent5"/>
                  </a:solidFill>
                </a:ln>
                <a:effectLst/>
              </c:spPr>
            </c:marker>
            <c:bubble3D val="0"/>
            <c:spPr>
              <a:ln w="50800" cap="rnd">
                <a:solidFill>
                  <a:schemeClr val="accent5"/>
                </a:solidFill>
                <a:round/>
              </a:ln>
              <a:effectLst/>
            </c:spPr>
            <c:extLst>
              <c:ext xmlns:c16="http://schemas.microsoft.com/office/drawing/2014/chart" uri="{C3380CC4-5D6E-409C-BE32-E72D297353CC}">
                <c16:uniqueId val="{00000005-A428-3B41-AC04-AC9FD675BD53}"/>
              </c:ext>
            </c:extLst>
          </c:dPt>
          <c:dLbls>
            <c:dLbl>
              <c:idx val="0"/>
              <c:layout>
                <c:manualLayout>
                  <c:x val="-0.10956272987331428"/>
                  <c:y val="-2.75867387495700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28-3B41-AC04-AC9FD675BD53}"/>
                </c:ext>
              </c:extLst>
            </c:dLbl>
            <c:dLbl>
              <c:idx val="1"/>
              <c:layout>
                <c:manualLayout>
                  <c:x val="1.099305271761333E-2"/>
                  <c:y val="2.548871496537568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28-3B41-AC04-AC9FD675BD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Sheet1!$B$1:$C$1</c:f>
              <c:numCache>
                <c:formatCode>General</c:formatCode>
                <c:ptCount val="2"/>
                <c:pt idx="0">
                  <c:v>2030</c:v>
                </c:pt>
                <c:pt idx="1">
                  <c:v>2040</c:v>
                </c:pt>
              </c:numCache>
            </c:numRef>
          </c:cat>
          <c:val>
            <c:numRef>
              <c:f>Sheet1!$B$6:$C$6</c:f>
              <c:numCache>
                <c:formatCode>General</c:formatCode>
                <c:ptCount val="2"/>
                <c:pt idx="0">
                  <c:v>1541</c:v>
                </c:pt>
                <c:pt idx="1">
                  <c:v>1586</c:v>
                </c:pt>
              </c:numCache>
            </c:numRef>
          </c:val>
          <c:smooth val="0"/>
          <c:extLst>
            <c:ext xmlns:c16="http://schemas.microsoft.com/office/drawing/2014/chart" uri="{C3380CC4-5D6E-409C-BE32-E72D297353CC}">
              <c16:uniqueId val="{00000007-A428-3B41-AC04-AC9FD675BD53}"/>
            </c:ext>
          </c:extLst>
        </c:ser>
        <c:dLbls>
          <c:showLegendKey val="0"/>
          <c:showVal val="0"/>
          <c:showCatName val="0"/>
          <c:showSerName val="0"/>
          <c:showPercent val="0"/>
          <c:showBubbleSize val="0"/>
        </c:dLbls>
        <c:marker val="1"/>
        <c:smooth val="0"/>
        <c:axId val="1346814288"/>
        <c:axId val="1346816016"/>
      </c:lineChart>
      <c:catAx>
        <c:axId val="134681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6816016"/>
        <c:crosses val="autoZero"/>
        <c:auto val="1"/>
        <c:lblAlgn val="ctr"/>
        <c:lblOffset val="100"/>
        <c:noMultiLvlLbl val="0"/>
      </c:catAx>
      <c:valAx>
        <c:axId val="1346816016"/>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6814288"/>
        <c:crosses val="autoZero"/>
        <c:crossBetween val="between"/>
        <c:majorUnit val="250"/>
      </c:valAx>
      <c:spPr>
        <a:noFill/>
        <a:ln>
          <a:noFill/>
        </a:ln>
        <a:effectLst/>
      </c:spPr>
    </c:plotArea>
    <c:legend>
      <c:legendPos val="b"/>
      <c:legendEntry>
        <c:idx val="4"/>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4859895935566281"/>
          <c:y val="0.26425610008022943"/>
          <c:w val="0.34849067957228674"/>
          <c:h val="0.468781136952145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Sheet4!$A$2</c:f>
              <c:strCache>
                <c:ptCount val="1"/>
                <c:pt idx="0">
                  <c:v>Population Trend</c:v>
                </c:pt>
              </c:strCache>
            </c:strRef>
          </c:tx>
          <c:spPr>
            <a:ln w="28575" cap="rnd">
              <a:solidFill>
                <a:schemeClr val="accent1"/>
              </a:solidFill>
              <a:round/>
            </a:ln>
            <a:effectLst/>
          </c:spPr>
          <c:marker>
            <c:symbol val="none"/>
          </c:marker>
          <c:dLbls>
            <c:dLbl>
              <c:idx val="15"/>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EF64-E148-922F-EE7F99B55EE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Sheet4!$B$1:$Q$1</c:f>
              <c:numCache>
                <c:formatCode>General</c:formatCode>
                <c:ptCount val="16"/>
                <c:pt idx="0">
                  <c:v>1870</c:v>
                </c:pt>
                <c:pt idx="1">
                  <c:v>1880</c:v>
                </c:pt>
                <c:pt idx="2">
                  <c:v>1890</c:v>
                </c:pt>
                <c:pt idx="3">
                  <c:v>1900</c:v>
                </c:pt>
                <c:pt idx="4">
                  <c:v>1910</c:v>
                </c:pt>
                <c:pt idx="5">
                  <c:v>1920</c:v>
                </c:pt>
                <c:pt idx="6">
                  <c:v>1930</c:v>
                </c:pt>
                <c:pt idx="7">
                  <c:v>1940</c:v>
                </c:pt>
                <c:pt idx="8">
                  <c:v>1950</c:v>
                </c:pt>
                <c:pt idx="9">
                  <c:v>1960</c:v>
                </c:pt>
                <c:pt idx="10">
                  <c:v>1970</c:v>
                </c:pt>
                <c:pt idx="11">
                  <c:v>1980</c:v>
                </c:pt>
                <c:pt idx="12">
                  <c:v>1990</c:v>
                </c:pt>
                <c:pt idx="13">
                  <c:v>2000</c:v>
                </c:pt>
                <c:pt idx="14">
                  <c:v>2010</c:v>
                </c:pt>
                <c:pt idx="15">
                  <c:v>2020</c:v>
                </c:pt>
              </c:numCache>
            </c:numRef>
          </c:cat>
          <c:val>
            <c:numRef>
              <c:f>Sheet4!$B$2:$Q$2</c:f>
              <c:numCache>
                <c:formatCode>General</c:formatCode>
                <c:ptCount val="16"/>
                <c:pt idx="0">
                  <c:v>222</c:v>
                </c:pt>
                <c:pt idx="1">
                  <c:v>260</c:v>
                </c:pt>
                <c:pt idx="2">
                  <c:v>302</c:v>
                </c:pt>
                <c:pt idx="3">
                  <c:v>630</c:v>
                </c:pt>
                <c:pt idx="4">
                  <c:v>749</c:v>
                </c:pt>
                <c:pt idx="5">
                  <c:v>803</c:v>
                </c:pt>
                <c:pt idx="6">
                  <c:v>897</c:v>
                </c:pt>
                <c:pt idx="7">
                  <c:v>865</c:v>
                </c:pt>
                <c:pt idx="8">
                  <c:v>771</c:v>
                </c:pt>
                <c:pt idx="9">
                  <c:v>788</c:v>
                </c:pt>
                <c:pt idx="10">
                  <c:v>974</c:v>
                </c:pt>
                <c:pt idx="11">
                  <c:v>1140</c:v>
                </c:pt>
                <c:pt idx="12">
                  <c:v>1157</c:v>
                </c:pt>
                <c:pt idx="13">
                  <c:v>1298</c:v>
                </c:pt>
                <c:pt idx="14">
                  <c:v>1450</c:v>
                </c:pt>
                <c:pt idx="15">
                  <c:v>1410</c:v>
                </c:pt>
              </c:numCache>
            </c:numRef>
          </c:val>
          <c:smooth val="0"/>
          <c:extLst>
            <c:ext xmlns:c16="http://schemas.microsoft.com/office/drawing/2014/chart" uri="{C3380CC4-5D6E-409C-BE32-E72D297353CC}">
              <c16:uniqueId val="{00000000-EF64-E148-922F-EE7F99B55EE6}"/>
            </c:ext>
          </c:extLst>
        </c:ser>
        <c:dLbls>
          <c:showLegendKey val="0"/>
          <c:showVal val="0"/>
          <c:showCatName val="0"/>
          <c:showSerName val="0"/>
          <c:showPercent val="0"/>
          <c:showBubbleSize val="0"/>
        </c:dLbls>
        <c:smooth val="0"/>
        <c:axId val="1997524064"/>
        <c:axId val="1997525792"/>
      </c:lineChart>
      <c:catAx>
        <c:axId val="199752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97525792"/>
        <c:crosses val="autoZero"/>
        <c:auto val="1"/>
        <c:lblAlgn val="ctr"/>
        <c:lblOffset val="100"/>
        <c:noMultiLvlLbl val="0"/>
      </c:catAx>
      <c:valAx>
        <c:axId val="1997525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97524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203738617179908E-2"/>
          <c:y val="5.0925925925925923E-2"/>
          <c:w val="0.4795876091484278"/>
          <c:h val="0.76890510403923795"/>
        </c:manualLayout>
      </c:layout>
      <c:lineChart>
        <c:grouping val="standard"/>
        <c:varyColors val="0"/>
        <c:ser>
          <c:idx val="0"/>
          <c:order val="0"/>
          <c:tx>
            <c:strRef>
              <c:f>'Downtown-Business District'!$A$2</c:f>
              <c:strCache>
                <c:ptCount val="1"/>
                <c:pt idx="0">
                  <c:v>Downtown is vibrant and doesn't need public investment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'Downtown-Business District'!$B$1:$F$1</c:f>
              <c:strCache>
                <c:ptCount val="5"/>
                <c:pt idx="0">
                  <c:v>Strongly agree</c:v>
                </c:pt>
                <c:pt idx="1">
                  <c:v>Somewhat agree</c:v>
                </c:pt>
                <c:pt idx="2">
                  <c:v>Indifferent - no strong opinion</c:v>
                </c:pt>
                <c:pt idx="3">
                  <c:v>Somewhat disagree </c:v>
                </c:pt>
                <c:pt idx="4">
                  <c:v>Strongly disagree</c:v>
                </c:pt>
              </c:strCache>
            </c:strRef>
          </c:cat>
          <c:val>
            <c:numRef>
              <c:f>'Downtown-Business District'!$B$2:$F$2</c:f>
              <c:numCache>
                <c:formatCode>General</c:formatCode>
                <c:ptCount val="5"/>
                <c:pt idx="0">
                  <c:v>6</c:v>
                </c:pt>
                <c:pt idx="1">
                  <c:v>24</c:v>
                </c:pt>
                <c:pt idx="2">
                  <c:v>15</c:v>
                </c:pt>
                <c:pt idx="3">
                  <c:v>34</c:v>
                </c:pt>
                <c:pt idx="4">
                  <c:v>5</c:v>
                </c:pt>
              </c:numCache>
            </c:numRef>
          </c:val>
          <c:smooth val="0"/>
          <c:extLst>
            <c:ext xmlns:c16="http://schemas.microsoft.com/office/drawing/2014/chart" uri="{C3380CC4-5D6E-409C-BE32-E72D297353CC}">
              <c16:uniqueId val="{00000000-9A36-E940-B213-73AF5556AD1F}"/>
            </c:ext>
          </c:extLst>
        </c:ser>
        <c:ser>
          <c:idx val="1"/>
          <c:order val="1"/>
          <c:tx>
            <c:strRef>
              <c:f>'Downtown-Business District'!$A$3</c:f>
              <c:strCache>
                <c:ptCount val="1"/>
                <c:pt idx="0">
                  <c:v>Downtown needs more retail options to attract more shoppers to town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'Downtown-Business District'!$B$1:$F$1</c:f>
              <c:strCache>
                <c:ptCount val="5"/>
                <c:pt idx="0">
                  <c:v>Strongly agree</c:v>
                </c:pt>
                <c:pt idx="1">
                  <c:v>Somewhat agree</c:v>
                </c:pt>
                <c:pt idx="2">
                  <c:v>Indifferent - no strong opinion</c:v>
                </c:pt>
                <c:pt idx="3">
                  <c:v>Somewhat disagree </c:v>
                </c:pt>
                <c:pt idx="4">
                  <c:v>Strongly disagree</c:v>
                </c:pt>
              </c:strCache>
            </c:strRef>
          </c:cat>
          <c:val>
            <c:numRef>
              <c:f>'Downtown-Business District'!$B$3:$F$3</c:f>
              <c:numCache>
                <c:formatCode>General</c:formatCode>
                <c:ptCount val="5"/>
                <c:pt idx="0">
                  <c:v>22</c:v>
                </c:pt>
                <c:pt idx="1">
                  <c:v>42</c:v>
                </c:pt>
                <c:pt idx="2">
                  <c:v>11</c:v>
                </c:pt>
                <c:pt idx="3">
                  <c:v>6</c:v>
                </c:pt>
                <c:pt idx="4">
                  <c:v>3</c:v>
                </c:pt>
              </c:numCache>
            </c:numRef>
          </c:val>
          <c:smooth val="0"/>
          <c:extLst>
            <c:ext xmlns:c16="http://schemas.microsoft.com/office/drawing/2014/chart" uri="{C3380CC4-5D6E-409C-BE32-E72D297353CC}">
              <c16:uniqueId val="{00000001-9A36-E940-B213-73AF5556AD1F}"/>
            </c:ext>
          </c:extLst>
        </c:ser>
        <c:ser>
          <c:idx val="2"/>
          <c:order val="2"/>
          <c:tx>
            <c:strRef>
              <c:f>'Downtown-Business District'!$A$4</c:f>
              <c:strCache>
                <c:ptCount val="1"/>
                <c:pt idx="0">
                  <c:v>Downtown buildings are in poor conditions and need immediate investment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'Downtown-Business District'!$B$1:$F$1</c:f>
              <c:strCache>
                <c:ptCount val="5"/>
                <c:pt idx="0">
                  <c:v>Strongly agree</c:v>
                </c:pt>
                <c:pt idx="1">
                  <c:v>Somewhat agree</c:v>
                </c:pt>
                <c:pt idx="2">
                  <c:v>Indifferent - no strong opinion</c:v>
                </c:pt>
                <c:pt idx="3">
                  <c:v>Somewhat disagree </c:v>
                </c:pt>
                <c:pt idx="4">
                  <c:v>Strongly disagree</c:v>
                </c:pt>
              </c:strCache>
            </c:strRef>
          </c:cat>
          <c:val>
            <c:numRef>
              <c:f>'Downtown-Business District'!$B$4:$F$4</c:f>
              <c:numCache>
                <c:formatCode>General</c:formatCode>
                <c:ptCount val="5"/>
                <c:pt idx="0">
                  <c:v>6</c:v>
                </c:pt>
                <c:pt idx="1">
                  <c:v>30</c:v>
                </c:pt>
                <c:pt idx="2">
                  <c:v>25</c:v>
                </c:pt>
                <c:pt idx="3">
                  <c:v>18</c:v>
                </c:pt>
                <c:pt idx="4">
                  <c:v>5</c:v>
                </c:pt>
              </c:numCache>
            </c:numRef>
          </c:val>
          <c:smooth val="0"/>
          <c:extLst>
            <c:ext xmlns:c16="http://schemas.microsoft.com/office/drawing/2014/chart" uri="{C3380CC4-5D6E-409C-BE32-E72D297353CC}">
              <c16:uniqueId val="{00000002-9A36-E940-B213-73AF5556AD1F}"/>
            </c:ext>
          </c:extLst>
        </c:ser>
        <c:ser>
          <c:idx val="3"/>
          <c:order val="3"/>
          <c:tx>
            <c:strRef>
              <c:f>'Downtown-Business District'!$A$5</c:f>
              <c:strCache>
                <c:ptCount val="1"/>
                <c:pt idx="0">
                  <c:v>The City of Earlham should invest any available tax dollars and related incentives in transformative uptown improvements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'Downtown-Business District'!$B$1:$F$1</c:f>
              <c:strCache>
                <c:ptCount val="5"/>
                <c:pt idx="0">
                  <c:v>Strongly agree</c:v>
                </c:pt>
                <c:pt idx="1">
                  <c:v>Somewhat agree</c:v>
                </c:pt>
                <c:pt idx="2">
                  <c:v>Indifferent - no strong opinion</c:v>
                </c:pt>
                <c:pt idx="3">
                  <c:v>Somewhat disagree </c:v>
                </c:pt>
                <c:pt idx="4">
                  <c:v>Strongly disagree</c:v>
                </c:pt>
              </c:strCache>
            </c:strRef>
          </c:cat>
          <c:val>
            <c:numRef>
              <c:f>'Downtown-Business District'!$B$5:$F$5</c:f>
              <c:numCache>
                <c:formatCode>General</c:formatCode>
                <c:ptCount val="5"/>
                <c:pt idx="0">
                  <c:v>8</c:v>
                </c:pt>
                <c:pt idx="1">
                  <c:v>31</c:v>
                </c:pt>
                <c:pt idx="2">
                  <c:v>23</c:v>
                </c:pt>
                <c:pt idx="3">
                  <c:v>17</c:v>
                </c:pt>
                <c:pt idx="4">
                  <c:v>5</c:v>
                </c:pt>
              </c:numCache>
            </c:numRef>
          </c:val>
          <c:smooth val="0"/>
          <c:extLst>
            <c:ext xmlns:c16="http://schemas.microsoft.com/office/drawing/2014/chart" uri="{C3380CC4-5D6E-409C-BE32-E72D297353CC}">
              <c16:uniqueId val="{00000003-9A36-E940-B213-73AF5556AD1F}"/>
            </c:ext>
          </c:extLst>
        </c:ser>
        <c:ser>
          <c:idx val="4"/>
          <c:order val="4"/>
          <c:tx>
            <c:strRef>
              <c:f>'Downtown-Business District'!$A$6</c:f>
              <c:strCache>
                <c:ptCount val="1"/>
                <c:pt idx="0">
                  <c:v>A committee with lots of passion for this issue should be created and tasked with developing a master plan for the downtown area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'Downtown-Business District'!$B$1:$F$1</c:f>
              <c:strCache>
                <c:ptCount val="5"/>
                <c:pt idx="0">
                  <c:v>Strongly agree</c:v>
                </c:pt>
                <c:pt idx="1">
                  <c:v>Somewhat agree</c:v>
                </c:pt>
                <c:pt idx="2">
                  <c:v>Indifferent - no strong opinion</c:v>
                </c:pt>
                <c:pt idx="3">
                  <c:v>Somewhat disagree </c:v>
                </c:pt>
                <c:pt idx="4">
                  <c:v>Strongly disagree</c:v>
                </c:pt>
              </c:strCache>
            </c:strRef>
          </c:cat>
          <c:val>
            <c:numRef>
              <c:f>'Downtown-Business District'!$B$6:$F$6</c:f>
              <c:numCache>
                <c:formatCode>General</c:formatCode>
                <c:ptCount val="5"/>
                <c:pt idx="0">
                  <c:v>27</c:v>
                </c:pt>
                <c:pt idx="1">
                  <c:v>29</c:v>
                </c:pt>
                <c:pt idx="2">
                  <c:v>17</c:v>
                </c:pt>
                <c:pt idx="3">
                  <c:v>7</c:v>
                </c:pt>
                <c:pt idx="4">
                  <c:v>4</c:v>
                </c:pt>
              </c:numCache>
            </c:numRef>
          </c:val>
          <c:smooth val="0"/>
          <c:extLst>
            <c:ext xmlns:c16="http://schemas.microsoft.com/office/drawing/2014/chart" uri="{C3380CC4-5D6E-409C-BE32-E72D297353CC}">
              <c16:uniqueId val="{00000004-9A36-E940-B213-73AF5556AD1F}"/>
            </c:ext>
          </c:extLst>
        </c:ser>
        <c:ser>
          <c:idx val="5"/>
          <c:order val="5"/>
          <c:tx>
            <c:strRef>
              <c:f>'Downtown-Business District'!$A$7</c:f>
              <c:strCache>
                <c:ptCount val="1"/>
                <c:pt idx="0">
                  <c:v>Design standards should be adopted to create a consistent design and retain historic values</c:v>
                </c:pt>
              </c:strCache>
            </c:strRef>
          </c:tx>
          <c:spPr>
            <a:ln w="28575" cap="rnd">
              <a:solidFill>
                <a:schemeClr val="accent6"/>
              </a:solidFill>
              <a:prstDash val="sysDot"/>
              <a:round/>
            </a:ln>
            <a:effectLst/>
          </c:spPr>
          <c:marker>
            <c:symbol val="circle"/>
            <c:size val="5"/>
            <c:spPr>
              <a:solidFill>
                <a:schemeClr val="accent6"/>
              </a:solidFill>
              <a:ln w="9525">
                <a:solidFill>
                  <a:schemeClr val="accent6"/>
                </a:solidFill>
              </a:ln>
              <a:effectLst/>
            </c:spPr>
          </c:marker>
          <c:cat>
            <c:strRef>
              <c:f>'Downtown-Business District'!$B$1:$F$1</c:f>
              <c:strCache>
                <c:ptCount val="5"/>
                <c:pt idx="0">
                  <c:v>Strongly agree</c:v>
                </c:pt>
                <c:pt idx="1">
                  <c:v>Somewhat agree</c:v>
                </c:pt>
                <c:pt idx="2">
                  <c:v>Indifferent - no strong opinion</c:v>
                </c:pt>
                <c:pt idx="3">
                  <c:v>Somewhat disagree </c:v>
                </c:pt>
                <c:pt idx="4">
                  <c:v>Strongly disagree</c:v>
                </c:pt>
              </c:strCache>
            </c:strRef>
          </c:cat>
          <c:val>
            <c:numRef>
              <c:f>'Downtown-Business District'!$B$7:$F$7</c:f>
              <c:numCache>
                <c:formatCode>General</c:formatCode>
                <c:ptCount val="5"/>
                <c:pt idx="0">
                  <c:v>43</c:v>
                </c:pt>
                <c:pt idx="1">
                  <c:v>22</c:v>
                </c:pt>
                <c:pt idx="2">
                  <c:v>12</c:v>
                </c:pt>
                <c:pt idx="3">
                  <c:v>2</c:v>
                </c:pt>
                <c:pt idx="4">
                  <c:v>5</c:v>
                </c:pt>
              </c:numCache>
            </c:numRef>
          </c:val>
          <c:smooth val="0"/>
          <c:extLst>
            <c:ext xmlns:c16="http://schemas.microsoft.com/office/drawing/2014/chart" uri="{C3380CC4-5D6E-409C-BE32-E72D297353CC}">
              <c16:uniqueId val="{00000005-9A36-E940-B213-73AF5556AD1F}"/>
            </c:ext>
          </c:extLst>
        </c:ser>
        <c:ser>
          <c:idx val="6"/>
          <c:order val="6"/>
          <c:tx>
            <c:strRef>
              <c:f>'Downtown-Business District'!$A$8</c:f>
              <c:strCache>
                <c:ptCount val="1"/>
                <c:pt idx="0">
                  <c:v>Downtown is no longer relevant</c:v>
                </c:pt>
              </c:strCache>
            </c:strRef>
          </c:tx>
          <c:spPr>
            <a:ln w="28575" cap="rnd">
              <a:solidFill>
                <a:schemeClr val="accent1">
                  <a:lumMod val="60000"/>
                </a:schemeClr>
              </a:solidFill>
              <a:prstDash val="sysDot"/>
              <a:round/>
            </a:ln>
            <a:effectLst/>
          </c:spPr>
          <c:marker>
            <c:symbol val="circle"/>
            <c:size val="5"/>
            <c:spPr>
              <a:solidFill>
                <a:schemeClr val="accent1">
                  <a:lumMod val="60000"/>
                </a:schemeClr>
              </a:solidFill>
              <a:ln w="9525">
                <a:solidFill>
                  <a:schemeClr val="accent1">
                    <a:lumMod val="60000"/>
                  </a:schemeClr>
                </a:solidFill>
              </a:ln>
              <a:effectLst/>
            </c:spPr>
          </c:marker>
          <c:cat>
            <c:strRef>
              <c:f>'Downtown-Business District'!$B$1:$F$1</c:f>
              <c:strCache>
                <c:ptCount val="5"/>
                <c:pt idx="0">
                  <c:v>Strongly agree</c:v>
                </c:pt>
                <c:pt idx="1">
                  <c:v>Somewhat agree</c:v>
                </c:pt>
                <c:pt idx="2">
                  <c:v>Indifferent - no strong opinion</c:v>
                </c:pt>
                <c:pt idx="3">
                  <c:v>Somewhat disagree </c:v>
                </c:pt>
                <c:pt idx="4">
                  <c:v>Strongly disagree</c:v>
                </c:pt>
              </c:strCache>
            </c:strRef>
          </c:cat>
          <c:val>
            <c:numRef>
              <c:f>'Downtown-Business District'!$B$8:$F$8</c:f>
              <c:numCache>
                <c:formatCode>General</c:formatCode>
                <c:ptCount val="5"/>
                <c:pt idx="0">
                  <c:v>1</c:v>
                </c:pt>
                <c:pt idx="1">
                  <c:v>2</c:v>
                </c:pt>
                <c:pt idx="2">
                  <c:v>7</c:v>
                </c:pt>
                <c:pt idx="3">
                  <c:v>17</c:v>
                </c:pt>
                <c:pt idx="4">
                  <c:v>56</c:v>
                </c:pt>
              </c:numCache>
            </c:numRef>
          </c:val>
          <c:smooth val="0"/>
          <c:extLst>
            <c:ext xmlns:c16="http://schemas.microsoft.com/office/drawing/2014/chart" uri="{C3380CC4-5D6E-409C-BE32-E72D297353CC}">
              <c16:uniqueId val="{00000006-9A36-E940-B213-73AF5556AD1F}"/>
            </c:ext>
          </c:extLst>
        </c:ser>
        <c:ser>
          <c:idx val="7"/>
          <c:order val="7"/>
          <c:tx>
            <c:strRef>
              <c:f>'Downtown-Business District'!$A$9</c:f>
              <c:strCache>
                <c:ptCount val="1"/>
                <c:pt idx="0">
                  <c:v>Downtown upper story housing is vital to the area</c:v>
                </c:pt>
              </c:strCache>
            </c:strRef>
          </c:tx>
          <c:spPr>
            <a:ln w="28575" cap="rnd">
              <a:solidFill>
                <a:schemeClr val="accent2">
                  <a:lumMod val="60000"/>
                </a:schemeClr>
              </a:solidFill>
              <a:prstDash val="sysDot"/>
              <a:round/>
            </a:ln>
            <a:effectLst/>
          </c:spPr>
          <c:marker>
            <c:symbol val="circle"/>
            <c:size val="5"/>
            <c:spPr>
              <a:solidFill>
                <a:schemeClr val="accent2">
                  <a:lumMod val="60000"/>
                </a:schemeClr>
              </a:solidFill>
              <a:ln w="9525">
                <a:solidFill>
                  <a:schemeClr val="accent2">
                    <a:lumMod val="60000"/>
                  </a:schemeClr>
                </a:solidFill>
              </a:ln>
              <a:effectLst/>
            </c:spPr>
          </c:marker>
          <c:cat>
            <c:strRef>
              <c:f>'Downtown-Business District'!$B$1:$F$1</c:f>
              <c:strCache>
                <c:ptCount val="5"/>
                <c:pt idx="0">
                  <c:v>Strongly agree</c:v>
                </c:pt>
                <c:pt idx="1">
                  <c:v>Somewhat agree</c:v>
                </c:pt>
                <c:pt idx="2">
                  <c:v>Indifferent - no strong opinion</c:v>
                </c:pt>
                <c:pt idx="3">
                  <c:v>Somewhat disagree </c:v>
                </c:pt>
                <c:pt idx="4">
                  <c:v>Strongly disagree</c:v>
                </c:pt>
              </c:strCache>
            </c:strRef>
          </c:cat>
          <c:val>
            <c:numRef>
              <c:f>'Downtown-Business District'!$B$9:$F$9</c:f>
              <c:numCache>
                <c:formatCode>General</c:formatCode>
                <c:ptCount val="5"/>
                <c:pt idx="0">
                  <c:v>20</c:v>
                </c:pt>
                <c:pt idx="1">
                  <c:v>20</c:v>
                </c:pt>
                <c:pt idx="2">
                  <c:v>17</c:v>
                </c:pt>
                <c:pt idx="3">
                  <c:v>18</c:v>
                </c:pt>
                <c:pt idx="4">
                  <c:v>9</c:v>
                </c:pt>
              </c:numCache>
            </c:numRef>
          </c:val>
          <c:smooth val="0"/>
          <c:extLst>
            <c:ext xmlns:c16="http://schemas.microsoft.com/office/drawing/2014/chart" uri="{C3380CC4-5D6E-409C-BE32-E72D297353CC}">
              <c16:uniqueId val="{00000007-9A36-E940-B213-73AF5556AD1F}"/>
            </c:ext>
          </c:extLst>
        </c:ser>
        <c:ser>
          <c:idx val="8"/>
          <c:order val="8"/>
          <c:tx>
            <c:strRef>
              <c:f>'Downtown-Business District'!$A$10</c:f>
              <c:strCache>
                <c:ptCount val="1"/>
                <c:pt idx="0">
                  <c:v>Downtown should have street trees and more foliage</c:v>
                </c:pt>
              </c:strCache>
            </c:strRef>
          </c:tx>
          <c:spPr>
            <a:ln w="28575" cap="rnd">
              <a:solidFill>
                <a:schemeClr val="accent3">
                  <a:lumMod val="60000"/>
                </a:schemeClr>
              </a:solidFill>
              <a:prstDash val="sysDot"/>
              <a:round/>
            </a:ln>
            <a:effectLst/>
          </c:spPr>
          <c:marker>
            <c:symbol val="circle"/>
            <c:size val="5"/>
            <c:spPr>
              <a:solidFill>
                <a:schemeClr val="accent3">
                  <a:lumMod val="60000"/>
                </a:schemeClr>
              </a:solidFill>
              <a:ln w="9525">
                <a:solidFill>
                  <a:schemeClr val="accent3">
                    <a:lumMod val="60000"/>
                  </a:schemeClr>
                </a:solidFill>
              </a:ln>
              <a:effectLst/>
            </c:spPr>
          </c:marker>
          <c:cat>
            <c:strRef>
              <c:f>'Downtown-Business District'!$B$1:$F$1</c:f>
              <c:strCache>
                <c:ptCount val="5"/>
                <c:pt idx="0">
                  <c:v>Strongly agree</c:v>
                </c:pt>
                <c:pt idx="1">
                  <c:v>Somewhat agree</c:v>
                </c:pt>
                <c:pt idx="2">
                  <c:v>Indifferent - no strong opinion</c:v>
                </c:pt>
                <c:pt idx="3">
                  <c:v>Somewhat disagree </c:v>
                </c:pt>
                <c:pt idx="4">
                  <c:v>Strongly disagree</c:v>
                </c:pt>
              </c:strCache>
            </c:strRef>
          </c:cat>
          <c:val>
            <c:numRef>
              <c:f>'Downtown-Business District'!$B$10:$F$10</c:f>
              <c:numCache>
                <c:formatCode>General</c:formatCode>
                <c:ptCount val="5"/>
                <c:pt idx="0">
                  <c:v>23</c:v>
                </c:pt>
                <c:pt idx="1">
                  <c:v>31</c:v>
                </c:pt>
                <c:pt idx="2">
                  <c:v>16</c:v>
                </c:pt>
                <c:pt idx="3">
                  <c:v>7</c:v>
                </c:pt>
                <c:pt idx="4">
                  <c:v>7</c:v>
                </c:pt>
              </c:numCache>
            </c:numRef>
          </c:val>
          <c:smooth val="0"/>
          <c:extLst>
            <c:ext xmlns:c16="http://schemas.microsoft.com/office/drawing/2014/chart" uri="{C3380CC4-5D6E-409C-BE32-E72D297353CC}">
              <c16:uniqueId val="{00000008-9A36-E940-B213-73AF5556AD1F}"/>
            </c:ext>
          </c:extLst>
        </c:ser>
        <c:ser>
          <c:idx val="9"/>
          <c:order val="9"/>
          <c:tx>
            <c:strRef>
              <c:f>'Downtown-Business District'!$A$11</c:f>
              <c:strCache>
                <c:ptCount val="1"/>
                <c:pt idx="0">
                  <c:v>Earlham should prohibit main-floor storefront residential uses</c:v>
                </c:pt>
              </c:strCache>
            </c:strRef>
          </c:tx>
          <c:spPr>
            <a:ln w="28575" cap="rnd">
              <a:solidFill>
                <a:schemeClr val="accent4">
                  <a:lumMod val="60000"/>
                </a:schemeClr>
              </a:solidFill>
              <a:prstDash val="sysDot"/>
              <a:round/>
            </a:ln>
            <a:effectLst/>
          </c:spPr>
          <c:marker>
            <c:symbol val="circle"/>
            <c:size val="5"/>
            <c:spPr>
              <a:solidFill>
                <a:schemeClr val="accent4">
                  <a:lumMod val="60000"/>
                </a:schemeClr>
              </a:solidFill>
              <a:ln w="9525">
                <a:solidFill>
                  <a:schemeClr val="accent4">
                    <a:lumMod val="60000"/>
                  </a:schemeClr>
                </a:solidFill>
              </a:ln>
              <a:effectLst/>
            </c:spPr>
          </c:marker>
          <c:cat>
            <c:strRef>
              <c:f>'Downtown-Business District'!$B$1:$F$1</c:f>
              <c:strCache>
                <c:ptCount val="5"/>
                <c:pt idx="0">
                  <c:v>Strongly agree</c:v>
                </c:pt>
                <c:pt idx="1">
                  <c:v>Somewhat agree</c:v>
                </c:pt>
                <c:pt idx="2">
                  <c:v>Indifferent - no strong opinion</c:v>
                </c:pt>
                <c:pt idx="3">
                  <c:v>Somewhat disagree </c:v>
                </c:pt>
                <c:pt idx="4">
                  <c:v>Strongly disagree</c:v>
                </c:pt>
              </c:strCache>
            </c:strRef>
          </c:cat>
          <c:val>
            <c:numRef>
              <c:f>'Downtown-Business District'!$B$11:$F$11</c:f>
              <c:numCache>
                <c:formatCode>General</c:formatCode>
                <c:ptCount val="5"/>
                <c:pt idx="0">
                  <c:v>31</c:v>
                </c:pt>
                <c:pt idx="1">
                  <c:v>20</c:v>
                </c:pt>
                <c:pt idx="2">
                  <c:v>17</c:v>
                </c:pt>
                <c:pt idx="3">
                  <c:v>9</c:v>
                </c:pt>
                <c:pt idx="4">
                  <c:v>7</c:v>
                </c:pt>
              </c:numCache>
            </c:numRef>
          </c:val>
          <c:smooth val="0"/>
          <c:extLst>
            <c:ext xmlns:c16="http://schemas.microsoft.com/office/drawing/2014/chart" uri="{C3380CC4-5D6E-409C-BE32-E72D297353CC}">
              <c16:uniqueId val="{00000009-9A36-E940-B213-73AF5556AD1F}"/>
            </c:ext>
          </c:extLst>
        </c:ser>
        <c:dLbls>
          <c:showLegendKey val="0"/>
          <c:showVal val="0"/>
          <c:showCatName val="0"/>
          <c:showSerName val="0"/>
          <c:showPercent val="0"/>
          <c:showBubbleSize val="0"/>
        </c:dLbls>
        <c:marker val="1"/>
        <c:smooth val="0"/>
        <c:axId val="1091688816"/>
        <c:axId val="1060917280"/>
      </c:lineChart>
      <c:catAx>
        <c:axId val="109168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917280"/>
        <c:crosses val="autoZero"/>
        <c:auto val="1"/>
        <c:lblAlgn val="ctr"/>
        <c:lblOffset val="100"/>
        <c:noMultiLvlLbl val="0"/>
      </c:catAx>
      <c:valAx>
        <c:axId val="1060917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Respondents</a:t>
                </a:r>
              </a:p>
            </c:rich>
          </c:tx>
          <c:layout>
            <c:manualLayout>
              <c:xMode val="edge"/>
              <c:yMode val="edge"/>
              <c:x val="1.0581863886732466E-2"/>
              <c:y val="0.2980204616705330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1688816"/>
        <c:crosses val="autoZero"/>
        <c:crossBetween val="between"/>
      </c:valAx>
      <c:spPr>
        <a:noFill/>
        <a:ln>
          <a:noFill/>
        </a:ln>
        <a:effectLst/>
      </c:spPr>
    </c:plotArea>
    <c:legend>
      <c:legendPos val="r"/>
      <c:layout>
        <c:manualLayout>
          <c:xMode val="edge"/>
          <c:yMode val="edge"/>
          <c:x val="0.56090232648405991"/>
          <c:y val="5.3116797900262469E-2"/>
          <c:w val="0.43138566645056131"/>
          <c:h val="0.893766404199475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9975810233752"/>
          <c:y val="2.2453140644771791E-2"/>
          <c:w val="0.49461370424308249"/>
          <c:h val="0.86432813474903003"/>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692-8B4A-A80A-F22EC90D244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'Needed Retail-commecial top 3'!$A$1:$A$11</c:f>
              <c:strCache>
                <c:ptCount val="11"/>
                <c:pt idx="0">
                  <c:v>Other: please specifiy </c:v>
                </c:pt>
                <c:pt idx="1">
                  <c:v>Boutique downtown stores with second-story residential apartments</c:v>
                </c:pt>
                <c:pt idx="2">
                  <c:v>High-emd hotel, bed and breakfast, etc.</c:v>
                </c:pt>
                <c:pt idx="3">
                  <c:v>Quality hardware/lumber store or other supply store for construction industries</c:v>
                </c:pt>
                <c:pt idx="4">
                  <c:v>Professional services (attorney, insurance, etc.)</c:v>
                </c:pt>
                <c:pt idx="5">
                  <c:v>Personal services (dry cleaner, flower shop, shipping, etc.) or drop-off locations</c:v>
                </c:pt>
                <c:pt idx="6">
                  <c:v>Permanent venue for farmer's market or crafter's space</c:v>
                </c:pt>
                <c:pt idx="7">
                  <c:v>Recreational Outlets(bowling, pool, games, etc.)</c:v>
                </c:pt>
                <c:pt idx="8">
                  <c:v>Entertainment and night life options</c:v>
                </c:pt>
                <c:pt idx="9">
                  <c:v>Fast-food restaurants</c:v>
                </c:pt>
                <c:pt idx="10">
                  <c:v>Sit-down restaurants</c:v>
                </c:pt>
              </c:strCache>
            </c:strRef>
          </c:cat>
          <c:val>
            <c:numRef>
              <c:f>'Needed Retail-commecial top 3'!$B$1:$B$11</c:f>
              <c:numCache>
                <c:formatCode>General</c:formatCode>
                <c:ptCount val="11"/>
                <c:pt idx="0">
                  <c:v>15</c:v>
                </c:pt>
                <c:pt idx="1">
                  <c:v>38</c:v>
                </c:pt>
                <c:pt idx="2">
                  <c:v>3</c:v>
                </c:pt>
                <c:pt idx="3">
                  <c:v>2</c:v>
                </c:pt>
                <c:pt idx="4">
                  <c:v>3</c:v>
                </c:pt>
                <c:pt idx="5">
                  <c:v>26</c:v>
                </c:pt>
                <c:pt idx="6">
                  <c:v>22</c:v>
                </c:pt>
                <c:pt idx="7">
                  <c:v>53</c:v>
                </c:pt>
                <c:pt idx="8">
                  <c:v>16</c:v>
                </c:pt>
                <c:pt idx="9">
                  <c:v>21</c:v>
                </c:pt>
                <c:pt idx="10">
                  <c:v>44</c:v>
                </c:pt>
              </c:numCache>
            </c:numRef>
          </c:val>
          <c:extLst>
            <c:ext xmlns:c16="http://schemas.microsoft.com/office/drawing/2014/chart" uri="{C3380CC4-5D6E-409C-BE32-E72D297353CC}">
              <c16:uniqueId val="{00000002-6692-8B4A-A80A-F22EC90D244C}"/>
            </c:ext>
          </c:extLst>
        </c:ser>
        <c:dLbls>
          <c:showLegendKey val="0"/>
          <c:showVal val="0"/>
          <c:showCatName val="0"/>
          <c:showSerName val="0"/>
          <c:showPercent val="0"/>
          <c:showBubbleSize val="0"/>
        </c:dLbls>
        <c:gapWidth val="182"/>
        <c:axId val="1088383968"/>
        <c:axId val="1054464736"/>
      </c:barChart>
      <c:catAx>
        <c:axId val="1088383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4464736"/>
        <c:crosses val="autoZero"/>
        <c:auto val="1"/>
        <c:lblAlgn val="ctr"/>
        <c:lblOffset val="100"/>
        <c:noMultiLvlLbl val="0"/>
      </c:catAx>
      <c:valAx>
        <c:axId val="10544647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 Respondents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88383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24664495397613"/>
          <c:y val="5.0925925925925923E-2"/>
          <c:w val="0.63762728435066029"/>
          <c:h val="0.735538193035149"/>
        </c:manualLayout>
      </c:layout>
      <c:barChart>
        <c:barDir val="bar"/>
        <c:grouping val="stacked"/>
        <c:varyColors val="0"/>
        <c:ser>
          <c:idx val="0"/>
          <c:order val="0"/>
          <c:tx>
            <c:strRef>
              <c:f>Sheet4!$B$85</c:f>
              <c:strCache>
                <c:ptCount val="1"/>
                <c:pt idx="0">
                  <c:v>Owner-Occ</c:v>
                </c:pt>
              </c:strCache>
            </c:strRef>
          </c:tx>
          <c:spPr>
            <a:solidFill>
              <a:schemeClr val="accent6"/>
            </a:solidFill>
            <a:ln>
              <a:noFill/>
            </a:ln>
            <a:effectLst/>
          </c:spPr>
          <c:invertIfNegative val="0"/>
          <c:cat>
            <c:strRef>
              <c:f>Sheet4!$A$86:$A$95</c:f>
              <c:strCache>
                <c:ptCount val="10"/>
                <c:pt idx="0">
                  <c:v>Built 2020 or later</c:v>
                </c:pt>
                <c:pt idx="1">
                  <c:v>Built 2010 to 2019</c:v>
                </c:pt>
                <c:pt idx="2">
                  <c:v>Built 2000 to 2009</c:v>
                </c:pt>
                <c:pt idx="3">
                  <c:v>Built 1990 to 1999</c:v>
                </c:pt>
                <c:pt idx="4">
                  <c:v>Built 1980 to 1989</c:v>
                </c:pt>
                <c:pt idx="5">
                  <c:v>Built 1970 to 1979</c:v>
                </c:pt>
                <c:pt idx="6">
                  <c:v>Built 1960 to 1969</c:v>
                </c:pt>
                <c:pt idx="7">
                  <c:v>Built 1950 to 1959</c:v>
                </c:pt>
                <c:pt idx="8">
                  <c:v>Built 1940 to 1949</c:v>
                </c:pt>
                <c:pt idx="9">
                  <c:v>Built 1939 or earlier</c:v>
                </c:pt>
              </c:strCache>
            </c:strRef>
          </c:cat>
          <c:val>
            <c:numRef>
              <c:f>Sheet4!$B$86:$B$95</c:f>
              <c:numCache>
                <c:formatCode>General</c:formatCode>
                <c:ptCount val="10"/>
                <c:pt idx="0">
                  <c:v>5</c:v>
                </c:pt>
                <c:pt idx="1">
                  <c:v>46</c:v>
                </c:pt>
                <c:pt idx="2">
                  <c:v>88</c:v>
                </c:pt>
                <c:pt idx="3">
                  <c:v>57</c:v>
                </c:pt>
                <c:pt idx="4">
                  <c:v>27</c:v>
                </c:pt>
                <c:pt idx="5">
                  <c:v>47</c:v>
                </c:pt>
                <c:pt idx="6">
                  <c:v>19</c:v>
                </c:pt>
                <c:pt idx="7">
                  <c:v>2</c:v>
                </c:pt>
                <c:pt idx="8">
                  <c:v>0</c:v>
                </c:pt>
                <c:pt idx="9">
                  <c:v>137</c:v>
                </c:pt>
              </c:numCache>
            </c:numRef>
          </c:val>
          <c:extLst>
            <c:ext xmlns:c16="http://schemas.microsoft.com/office/drawing/2014/chart" uri="{C3380CC4-5D6E-409C-BE32-E72D297353CC}">
              <c16:uniqueId val="{00000000-5289-4448-B0E2-ECE97B5B347F}"/>
            </c:ext>
          </c:extLst>
        </c:ser>
        <c:ser>
          <c:idx val="1"/>
          <c:order val="1"/>
          <c:tx>
            <c:strRef>
              <c:f>Sheet4!$C$85</c:f>
              <c:strCache>
                <c:ptCount val="1"/>
                <c:pt idx="0">
                  <c:v>Renter-Occ</c:v>
                </c:pt>
              </c:strCache>
            </c:strRef>
          </c:tx>
          <c:spPr>
            <a:solidFill>
              <a:schemeClr val="accent5"/>
            </a:solidFill>
            <a:ln>
              <a:noFill/>
            </a:ln>
            <a:effectLst/>
          </c:spPr>
          <c:invertIfNegative val="0"/>
          <c:cat>
            <c:strRef>
              <c:f>Sheet4!$A$86:$A$95</c:f>
              <c:strCache>
                <c:ptCount val="10"/>
                <c:pt idx="0">
                  <c:v>Built 2020 or later</c:v>
                </c:pt>
                <c:pt idx="1">
                  <c:v>Built 2010 to 2019</c:v>
                </c:pt>
                <c:pt idx="2">
                  <c:v>Built 2000 to 2009</c:v>
                </c:pt>
                <c:pt idx="3">
                  <c:v>Built 1990 to 1999</c:v>
                </c:pt>
                <c:pt idx="4">
                  <c:v>Built 1980 to 1989</c:v>
                </c:pt>
                <c:pt idx="5">
                  <c:v>Built 1970 to 1979</c:v>
                </c:pt>
                <c:pt idx="6">
                  <c:v>Built 1960 to 1969</c:v>
                </c:pt>
                <c:pt idx="7">
                  <c:v>Built 1950 to 1959</c:v>
                </c:pt>
                <c:pt idx="8">
                  <c:v>Built 1940 to 1949</c:v>
                </c:pt>
                <c:pt idx="9">
                  <c:v>Built 1939 or earlier</c:v>
                </c:pt>
              </c:strCache>
            </c:strRef>
          </c:cat>
          <c:val>
            <c:numRef>
              <c:f>Sheet4!$C$86:$C$95</c:f>
              <c:numCache>
                <c:formatCode>General</c:formatCode>
                <c:ptCount val="10"/>
                <c:pt idx="0">
                  <c:v>0</c:v>
                </c:pt>
                <c:pt idx="1">
                  <c:v>0</c:v>
                </c:pt>
                <c:pt idx="2">
                  <c:v>2</c:v>
                </c:pt>
                <c:pt idx="3">
                  <c:v>8</c:v>
                </c:pt>
                <c:pt idx="4">
                  <c:v>10</c:v>
                </c:pt>
                <c:pt idx="5">
                  <c:v>18</c:v>
                </c:pt>
                <c:pt idx="6">
                  <c:v>10</c:v>
                </c:pt>
                <c:pt idx="7">
                  <c:v>4</c:v>
                </c:pt>
                <c:pt idx="8">
                  <c:v>0</c:v>
                </c:pt>
                <c:pt idx="9">
                  <c:v>32</c:v>
                </c:pt>
              </c:numCache>
            </c:numRef>
          </c:val>
          <c:extLst>
            <c:ext xmlns:c16="http://schemas.microsoft.com/office/drawing/2014/chart" uri="{C3380CC4-5D6E-409C-BE32-E72D297353CC}">
              <c16:uniqueId val="{00000001-5289-4448-B0E2-ECE97B5B347F}"/>
            </c:ext>
          </c:extLst>
        </c:ser>
        <c:ser>
          <c:idx val="2"/>
          <c:order val="2"/>
          <c:tx>
            <c:strRef>
              <c:f>Sheet4!$D$85</c:f>
              <c:strCache>
                <c:ptCount val="1"/>
                <c:pt idx="0">
                  <c:v>Vacant</c:v>
                </c:pt>
              </c:strCache>
            </c:strRef>
          </c:tx>
          <c:spPr>
            <a:solidFill>
              <a:schemeClr val="accent4"/>
            </a:solidFill>
            <a:ln>
              <a:noFill/>
            </a:ln>
            <a:effectLst/>
          </c:spPr>
          <c:invertIfNegative val="0"/>
          <c:cat>
            <c:strRef>
              <c:f>Sheet4!$A$86:$A$95</c:f>
              <c:strCache>
                <c:ptCount val="10"/>
                <c:pt idx="0">
                  <c:v>Built 2020 or later</c:v>
                </c:pt>
                <c:pt idx="1">
                  <c:v>Built 2010 to 2019</c:v>
                </c:pt>
                <c:pt idx="2">
                  <c:v>Built 2000 to 2009</c:v>
                </c:pt>
                <c:pt idx="3">
                  <c:v>Built 1990 to 1999</c:v>
                </c:pt>
                <c:pt idx="4">
                  <c:v>Built 1980 to 1989</c:v>
                </c:pt>
                <c:pt idx="5">
                  <c:v>Built 1970 to 1979</c:v>
                </c:pt>
                <c:pt idx="6">
                  <c:v>Built 1960 to 1969</c:v>
                </c:pt>
                <c:pt idx="7">
                  <c:v>Built 1950 to 1959</c:v>
                </c:pt>
                <c:pt idx="8">
                  <c:v>Built 1940 to 1949</c:v>
                </c:pt>
                <c:pt idx="9">
                  <c:v>Built 1939 or earlier</c:v>
                </c:pt>
              </c:strCache>
            </c:strRef>
          </c:cat>
          <c:val>
            <c:numRef>
              <c:f>Sheet4!$D$86:$D$95</c:f>
              <c:numCache>
                <c:formatCode>General</c:formatCode>
                <c:ptCount val="10"/>
                <c:pt idx="0">
                  <c:v>0</c:v>
                </c:pt>
                <c:pt idx="1">
                  <c:v>0</c:v>
                </c:pt>
                <c:pt idx="2">
                  <c:v>0</c:v>
                </c:pt>
                <c:pt idx="3">
                  <c:v>0</c:v>
                </c:pt>
                <c:pt idx="4">
                  <c:v>0</c:v>
                </c:pt>
                <c:pt idx="5">
                  <c:v>21</c:v>
                </c:pt>
                <c:pt idx="6">
                  <c:v>0</c:v>
                </c:pt>
                <c:pt idx="7">
                  <c:v>0</c:v>
                </c:pt>
                <c:pt idx="8">
                  <c:v>0</c:v>
                </c:pt>
                <c:pt idx="9">
                  <c:v>6</c:v>
                </c:pt>
              </c:numCache>
            </c:numRef>
          </c:val>
          <c:extLst>
            <c:ext xmlns:c16="http://schemas.microsoft.com/office/drawing/2014/chart" uri="{C3380CC4-5D6E-409C-BE32-E72D297353CC}">
              <c16:uniqueId val="{00000002-5289-4448-B0E2-ECE97B5B347F}"/>
            </c:ext>
          </c:extLst>
        </c:ser>
        <c:dLbls>
          <c:showLegendKey val="0"/>
          <c:showVal val="0"/>
          <c:showCatName val="0"/>
          <c:showSerName val="0"/>
          <c:showPercent val="0"/>
          <c:showBubbleSize val="0"/>
        </c:dLbls>
        <c:gapWidth val="182"/>
        <c:overlap val="100"/>
        <c:axId val="2084649024"/>
        <c:axId val="2075797008"/>
      </c:barChart>
      <c:catAx>
        <c:axId val="2084649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797008"/>
        <c:crosses val="autoZero"/>
        <c:auto val="1"/>
        <c:lblAlgn val="ctr"/>
        <c:lblOffset val="100"/>
        <c:noMultiLvlLbl val="0"/>
      </c:catAx>
      <c:valAx>
        <c:axId val="20757970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Number of Structures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4649024"/>
        <c:crosses val="autoZero"/>
        <c:crossBetween val="between"/>
        <c:majorUnit val="20"/>
      </c:valAx>
      <c:spPr>
        <a:noFill/>
        <a:ln>
          <a:noFill/>
        </a:ln>
        <a:effectLst/>
      </c:spPr>
    </c:plotArea>
    <c:legend>
      <c:legendPos val="b"/>
      <c:layout>
        <c:manualLayout>
          <c:xMode val="edge"/>
          <c:yMode val="edge"/>
          <c:x val="0.84194104413418913"/>
          <c:y val="0.21817074948964713"/>
          <c:w val="0.1417479984119632"/>
          <c:h val="0.355903324584426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Sheet4!$A$119:$A$129</c:f>
              <c:strCache>
                <c:ptCount val="11"/>
                <c:pt idx="0">
                  <c:v>Less than $40,000</c:v>
                </c:pt>
                <c:pt idx="1">
                  <c:v>$40,000 to $59,999</c:v>
                </c:pt>
                <c:pt idx="2">
                  <c:v>$60,000 to $79,999</c:v>
                </c:pt>
                <c:pt idx="3">
                  <c:v>$80,000 to $99,999</c:v>
                </c:pt>
                <c:pt idx="4">
                  <c:v>$100,000 to $124,999</c:v>
                </c:pt>
                <c:pt idx="5">
                  <c:v>$125,000 to $149,999</c:v>
                </c:pt>
                <c:pt idx="6">
                  <c:v>$150,000 to $174,999</c:v>
                </c:pt>
                <c:pt idx="7">
                  <c:v>$175,000 to $199,999</c:v>
                </c:pt>
                <c:pt idx="8">
                  <c:v>$200,000 to $249,999</c:v>
                </c:pt>
                <c:pt idx="9">
                  <c:v>$250,000 to $299,999</c:v>
                </c:pt>
                <c:pt idx="10">
                  <c:v>$300,000 or more</c:v>
                </c:pt>
              </c:strCache>
            </c:strRef>
          </c:cat>
          <c:val>
            <c:numRef>
              <c:f>Sheet4!$B$119:$B$129</c:f>
              <c:numCache>
                <c:formatCode>General</c:formatCode>
                <c:ptCount val="11"/>
                <c:pt idx="0">
                  <c:v>10</c:v>
                </c:pt>
                <c:pt idx="1">
                  <c:v>6</c:v>
                </c:pt>
                <c:pt idx="2">
                  <c:v>9</c:v>
                </c:pt>
                <c:pt idx="3">
                  <c:v>10</c:v>
                </c:pt>
                <c:pt idx="4">
                  <c:v>40</c:v>
                </c:pt>
                <c:pt idx="5">
                  <c:v>33</c:v>
                </c:pt>
                <c:pt idx="6">
                  <c:v>79</c:v>
                </c:pt>
                <c:pt idx="7">
                  <c:v>22</c:v>
                </c:pt>
                <c:pt idx="8">
                  <c:v>67</c:v>
                </c:pt>
                <c:pt idx="9">
                  <c:v>58</c:v>
                </c:pt>
                <c:pt idx="10">
                  <c:v>94</c:v>
                </c:pt>
              </c:numCache>
            </c:numRef>
          </c:val>
          <c:extLst>
            <c:ext xmlns:c16="http://schemas.microsoft.com/office/drawing/2014/chart" uri="{C3380CC4-5D6E-409C-BE32-E72D297353CC}">
              <c16:uniqueId val="{00000000-D7F8-8B4E-8FC5-562DDD6F4460}"/>
            </c:ext>
          </c:extLst>
        </c:ser>
        <c:dLbls>
          <c:showLegendKey val="0"/>
          <c:showVal val="0"/>
          <c:showCatName val="0"/>
          <c:showSerName val="0"/>
          <c:showPercent val="0"/>
          <c:showBubbleSize val="0"/>
        </c:dLbls>
        <c:gapWidth val="182"/>
        <c:axId val="2096912960"/>
        <c:axId val="2021967568"/>
      </c:barChart>
      <c:catAx>
        <c:axId val="2096912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1967568"/>
        <c:crosses val="autoZero"/>
        <c:auto val="1"/>
        <c:lblAlgn val="ctr"/>
        <c:lblOffset val="100"/>
        <c:noMultiLvlLbl val="0"/>
      </c:catAx>
      <c:valAx>
        <c:axId val="20219675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Number</a:t>
                </a:r>
                <a:r>
                  <a:rPr lang="en-US" baseline="0" dirty="0"/>
                  <a:t> of Owner-occupied Homes</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6912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76001143421426"/>
          <c:y val="5.0925925925925923E-2"/>
          <c:w val="0.43820777241554482"/>
          <c:h val="0.79969628796400449"/>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3 housing issues'!$A$1:$A$8</c:f>
              <c:strCache>
                <c:ptCount val="8"/>
                <c:pt idx="0">
                  <c:v>Other: please list</c:v>
                </c:pt>
                <c:pt idx="1">
                  <c:v>Proximity of Des Moines makes existing homes unaffordable to current residents or alumni coming back</c:v>
                </c:pt>
                <c:pt idx="2">
                  <c:v>Local policy or regulatory issues make building, improving, or buying housing an undue challenge</c:v>
                </c:pt>
                <c:pt idx="3">
                  <c:v>Availability housing options/alternatives for senior living, homeless, housing for the disabled</c:v>
                </c:pt>
                <c:pt idx="4">
                  <c:v>Range or pricing and/or cost for rent or purchase</c:v>
                </c:pt>
                <c:pt idx="5">
                  <c:v>Availability of financing and resources to purchase or rent a home</c:v>
                </c:pt>
                <c:pt idx="6">
                  <c:v>Limited quantity and selection of housing available for rent or purchase</c:v>
                </c:pt>
                <c:pt idx="7">
                  <c:v>Poor condition or quality of the existing housing stock</c:v>
                </c:pt>
              </c:strCache>
            </c:strRef>
          </c:cat>
          <c:val>
            <c:numRef>
              <c:f>'Top 3 housing issues'!$B$1:$B$8</c:f>
              <c:numCache>
                <c:formatCode>General</c:formatCode>
                <c:ptCount val="8"/>
                <c:pt idx="0">
                  <c:v>11</c:v>
                </c:pt>
                <c:pt idx="1">
                  <c:v>27</c:v>
                </c:pt>
                <c:pt idx="2">
                  <c:v>14</c:v>
                </c:pt>
                <c:pt idx="3">
                  <c:v>15</c:v>
                </c:pt>
                <c:pt idx="4">
                  <c:v>50</c:v>
                </c:pt>
                <c:pt idx="5">
                  <c:v>5</c:v>
                </c:pt>
                <c:pt idx="6">
                  <c:v>68</c:v>
                </c:pt>
                <c:pt idx="7">
                  <c:v>21</c:v>
                </c:pt>
              </c:numCache>
            </c:numRef>
          </c:val>
          <c:extLst>
            <c:ext xmlns:c16="http://schemas.microsoft.com/office/drawing/2014/chart" uri="{C3380CC4-5D6E-409C-BE32-E72D297353CC}">
              <c16:uniqueId val="{00000000-50EF-7F40-B978-5998BAA85D41}"/>
            </c:ext>
          </c:extLst>
        </c:ser>
        <c:dLbls>
          <c:showLegendKey val="0"/>
          <c:showVal val="0"/>
          <c:showCatName val="0"/>
          <c:showSerName val="0"/>
          <c:showPercent val="0"/>
          <c:showBubbleSize val="0"/>
        </c:dLbls>
        <c:gapWidth val="182"/>
        <c:axId val="1090283600"/>
        <c:axId val="1058169984"/>
      </c:barChart>
      <c:catAx>
        <c:axId val="109028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8169984"/>
        <c:crosses val="autoZero"/>
        <c:auto val="1"/>
        <c:lblAlgn val="ctr"/>
        <c:lblOffset val="100"/>
        <c:noMultiLvlLbl val="0"/>
      </c:catAx>
      <c:valAx>
        <c:axId val="1058169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 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028360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86705359013216E-2"/>
          <c:y val="2.5700934579439252E-2"/>
          <c:w val="0.55184773718623392"/>
          <c:h val="0.87926477275446968"/>
        </c:manualLayout>
      </c:layout>
      <c:lineChart>
        <c:grouping val="standard"/>
        <c:varyColors val="0"/>
        <c:ser>
          <c:idx val="0"/>
          <c:order val="0"/>
          <c:tx>
            <c:strRef>
              <c:f>'Amenities-services'!$A$2</c:f>
              <c:strCache>
                <c:ptCount val="1"/>
                <c:pt idx="0">
                  <c:v>City Park just northeast of downtown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'Amenities-services'!$B$1:$F$1</c:f>
              <c:strCache>
                <c:ptCount val="5"/>
                <c:pt idx="0">
                  <c:v>Very satisfied</c:v>
                </c:pt>
                <c:pt idx="1">
                  <c:v>Somewhat satisfied</c:v>
                </c:pt>
                <c:pt idx="2">
                  <c:v>Indifferent- no strong opinion</c:v>
                </c:pt>
                <c:pt idx="3">
                  <c:v>somewhat unsatisfied</c:v>
                </c:pt>
                <c:pt idx="4">
                  <c:v>Very unsatisfied</c:v>
                </c:pt>
              </c:strCache>
            </c:strRef>
          </c:cat>
          <c:val>
            <c:numRef>
              <c:f>'Amenities-services'!$B$2:$F$2</c:f>
              <c:numCache>
                <c:formatCode>General</c:formatCode>
                <c:ptCount val="5"/>
                <c:pt idx="0">
                  <c:v>27</c:v>
                </c:pt>
                <c:pt idx="1">
                  <c:v>39</c:v>
                </c:pt>
                <c:pt idx="2">
                  <c:v>10</c:v>
                </c:pt>
                <c:pt idx="3">
                  <c:v>6</c:v>
                </c:pt>
                <c:pt idx="4">
                  <c:v>2</c:v>
                </c:pt>
              </c:numCache>
            </c:numRef>
          </c:val>
          <c:smooth val="0"/>
          <c:extLst>
            <c:ext xmlns:c16="http://schemas.microsoft.com/office/drawing/2014/chart" uri="{C3380CC4-5D6E-409C-BE32-E72D297353CC}">
              <c16:uniqueId val="{00000000-B4D1-804B-9510-9BE42C154513}"/>
            </c:ext>
          </c:extLst>
        </c:ser>
        <c:ser>
          <c:idx val="1"/>
          <c:order val="1"/>
          <c:tx>
            <c:strRef>
              <c:f>'Amenities-services'!$A$3</c:f>
              <c:strCache>
                <c:ptCount val="1"/>
                <c:pt idx="0">
                  <c:v>City Rec Park by the school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'Amenities-services'!$B$1:$F$1</c:f>
              <c:strCache>
                <c:ptCount val="5"/>
                <c:pt idx="0">
                  <c:v>Very satisfied</c:v>
                </c:pt>
                <c:pt idx="1">
                  <c:v>Somewhat satisfied</c:v>
                </c:pt>
                <c:pt idx="2">
                  <c:v>Indifferent- no strong opinion</c:v>
                </c:pt>
                <c:pt idx="3">
                  <c:v>somewhat unsatisfied</c:v>
                </c:pt>
                <c:pt idx="4">
                  <c:v>Very unsatisfied</c:v>
                </c:pt>
              </c:strCache>
            </c:strRef>
          </c:cat>
          <c:val>
            <c:numRef>
              <c:f>'Amenities-services'!$B$3:$F$3</c:f>
              <c:numCache>
                <c:formatCode>General</c:formatCode>
                <c:ptCount val="5"/>
                <c:pt idx="0">
                  <c:v>14</c:v>
                </c:pt>
                <c:pt idx="1">
                  <c:v>29</c:v>
                </c:pt>
                <c:pt idx="2">
                  <c:v>24</c:v>
                </c:pt>
                <c:pt idx="3">
                  <c:v>12</c:v>
                </c:pt>
                <c:pt idx="4">
                  <c:v>5</c:v>
                </c:pt>
              </c:numCache>
            </c:numRef>
          </c:val>
          <c:smooth val="0"/>
          <c:extLst>
            <c:ext xmlns:c16="http://schemas.microsoft.com/office/drawing/2014/chart" uri="{C3380CC4-5D6E-409C-BE32-E72D297353CC}">
              <c16:uniqueId val="{00000001-B4D1-804B-9510-9BE42C154513}"/>
            </c:ext>
          </c:extLst>
        </c:ser>
        <c:ser>
          <c:idx val="2"/>
          <c:order val="2"/>
          <c:tx>
            <c:strRef>
              <c:f>'Amenities-services'!$A$4</c:f>
              <c:strCache>
                <c:ptCount val="1"/>
                <c:pt idx="0">
                  <c:v>Gendler Park two miles northeast of town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'Amenities-services'!$B$1:$F$1</c:f>
              <c:strCache>
                <c:ptCount val="5"/>
                <c:pt idx="0">
                  <c:v>Very satisfied</c:v>
                </c:pt>
                <c:pt idx="1">
                  <c:v>Somewhat satisfied</c:v>
                </c:pt>
                <c:pt idx="2">
                  <c:v>Indifferent- no strong opinion</c:v>
                </c:pt>
                <c:pt idx="3">
                  <c:v>somewhat unsatisfied</c:v>
                </c:pt>
                <c:pt idx="4">
                  <c:v>Very unsatisfied</c:v>
                </c:pt>
              </c:strCache>
            </c:strRef>
          </c:cat>
          <c:val>
            <c:numRef>
              <c:f>'Amenities-services'!$B$4:$F$4</c:f>
              <c:numCache>
                <c:formatCode>General</c:formatCode>
                <c:ptCount val="5"/>
                <c:pt idx="0">
                  <c:v>3</c:v>
                </c:pt>
                <c:pt idx="1">
                  <c:v>10</c:v>
                </c:pt>
                <c:pt idx="2">
                  <c:v>52</c:v>
                </c:pt>
                <c:pt idx="3">
                  <c:v>9</c:v>
                </c:pt>
                <c:pt idx="4">
                  <c:v>10</c:v>
                </c:pt>
              </c:numCache>
            </c:numRef>
          </c:val>
          <c:smooth val="0"/>
          <c:extLst>
            <c:ext xmlns:c16="http://schemas.microsoft.com/office/drawing/2014/chart" uri="{C3380CC4-5D6E-409C-BE32-E72D297353CC}">
              <c16:uniqueId val="{00000002-B4D1-804B-9510-9BE42C154513}"/>
            </c:ext>
          </c:extLst>
        </c:ser>
        <c:ser>
          <c:idx val="3"/>
          <c:order val="3"/>
          <c:tx>
            <c:strRef>
              <c:f>'Amenities-services'!$A$5</c:f>
              <c:strCache>
                <c:ptCount val="1"/>
                <c:pt idx="0">
                  <c:v>The overall number and size of parks and amenities provided in them</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'Amenities-services'!$B$1:$F$1</c:f>
              <c:strCache>
                <c:ptCount val="5"/>
                <c:pt idx="0">
                  <c:v>Very satisfied</c:v>
                </c:pt>
                <c:pt idx="1">
                  <c:v>Somewhat satisfied</c:v>
                </c:pt>
                <c:pt idx="2">
                  <c:v>Indifferent- no strong opinion</c:v>
                </c:pt>
                <c:pt idx="3">
                  <c:v>somewhat unsatisfied</c:v>
                </c:pt>
                <c:pt idx="4">
                  <c:v>Very unsatisfied</c:v>
                </c:pt>
              </c:strCache>
            </c:strRef>
          </c:cat>
          <c:val>
            <c:numRef>
              <c:f>'Amenities-services'!$B$5:$F$5</c:f>
              <c:numCache>
                <c:formatCode>General</c:formatCode>
                <c:ptCount val="5"/>
                <c:pt idx="0">
                  <c:v>11</c:v>
                </c:pt>
                <c:pt idx="1">
                  <c:v>32</c:v>
                </c:pt>
                <c:pt idx="2">
                  <c:v>19</c:v>
                </c:pt>
                <c:pt idx="3">
                  <c:v>21</c:v>
                </c:pt>
                <c:pt idx="4">
                  <c:v>1</c:v>
                </c:pt>
              </c:numCache>
            </c:numRef>
          </c:val>
          <c:smooth val="0"/>
          <c:extLst>
            <c:ext xmlns:c16="http://schemas.microsoft.com/office/drawing/2014/chart" uri="{C3380CC4-5D6E-409C-BE32-E72D297353CC}">
              <c16:uniqueId val="{00000003-B4D1-804B-9510-9BE42C154513}"/>
            </c:ext>
          </c:extLst>
        </c:ser>
        <c:ser>
          <c:idx val="4"/>
          <c:order val="4"/>
          <c:tx>
            <c:strRef>
              <c:f>'Amenities-services'!$A$6</c:f>
              <c:strCache>
                <c:ptCount val="1"/>
                <c:pt idx="0">
                  <c:v>Access to, hours of, and quality of service at city hall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'Amenities-services'!$B$1:$F$1</c:f>
              <c:strCache>
                <c:ptCount val="5"/>
                <c:pt idx="0">
                  <c:v>Very satisfied</c:v>
                </c:pt>
                <c:pt idx="1">
                  <c:v>Somewhat satisfied</c:v>
                </c:pt>
                <c:pt idx="2">
                  <c:v>Indifferent- no strong opinion</c:v>
                </c:pt>
                <c:pt idx="3">
                  <c:v>somewhat unsatisfied</c:v>
                </c:pt>
                <c:pt idx="4">
                  <c:v>Very unsatisfied</c:v>
                </c:pt>
              </c:strCache>
            </c:strRef>
          </c:cat>
          <c:val>
            <c:numRef>
              <c:f>'Amenities-services'!$B$6:$F$6</c:f>
              <c:numCache>
                <c:formatCode>General</c:formatCode>
                <c:ptCount val="5"/>
                <c:pt idx="0">
                  <c:v>16</c:v>
                </c:pt>
                <c:pt idx="1">
                  <c:v>17</c:v>
                </c:pt>
                <c:pt idx="2">
                  <c:v>35</c:v>
                </c:pt>
                <c:pt idx="3">
                  <c:v>13</c:v>
                </c:pt>
                <c:pt idx="4">
                  <c:v>3</c:v>
                </c:pt>
              </c:numCache>
            </c:numRef>
          </c:val>
          <c:smooth val="0"/>
          <c:extLst>
            <c:ext xmlns:c16="http://schemas.microsoft.com/office/drawing/2014/chart" uri="{C3380CC4-5D6E-409C-BE32-E72D297353CC}">
              <c16:uniqueId val="{00000004-B4D1-804B-9510-9BE42C154513}"/>
            </c:ext>
          </c:extLst>
        </c:ser>
        <c:ser>
          <c:idx val="5"/>
          <c:order val="5"/>
          <c:tx>
            <c:strRef>
              <c:f>'Amenities-services'!$A$7</c:f>
              <c:strCache>
                <c:ptCount val="1"/>
                <c:pt idx="0">
                  <c:v>Access to, hours of, and quality of library</c:v>
                </c:pt>
              </c:strCache>
            </c:strRef>
          </c:tx>
          <c:spPr>
            <a:ln w="28575" cap="rnd">
              <a:solidFill>
                <a:schemeClr val="accent6"/>
              </a:solidFill>
              <a:prstDash val="dash"/>
              <a:round/>
            </a:ln>
            <a:effectLst/>
          </c:spPr>
          <c:marker>
            <c:symbol val="circle"/>
            <c:size val="5"/>
            <c:spPr>
              <a:solidFill>
                <a:schemeClr val="accent6"/>
              </a:solidFill>
              <a:ln w="9525">
                <a:solidFill>
                  <a:schemeClr val="accent6"/>
                </a:solidFill>
              </a:ln>
              <a:effectLst/>
            </c:spPr>
          </c:marker>
          <c:cat>
            <c:strRef>
              <c:f>'Amenities-services'!$B$1:$F$1</c:f>
              <c:strCache>
                <c:ptCount val="5"/>
                <c:pt idx="0">
                  <c:v>Very satisfied</c:v>
                </c:pt>
                <c:pt idx="1">
                  <c:v>Somewhat satisfied</c:v>
                </c:pt>
                <c:pt idx="2">
                  <c:v>Indifferent- no strong opinion</c:v>
                </c:pt>
                <c:pt idx="3">
                  <c:v>somewhat unsatisfied</c:v>
                </c:pt>
                <c:pt idx="4">
                  <c:v>Very unsatisfied</c:v>
                </c:pt>
              </c:strCache>
            </c:strRef>
          </c:cat>
          <c:val>
            <c:numRef>
              <c:f>'Amenities-services'!$B$7:$F$7</c:f>
              <c:numCache>
                <c:formatCode>General</c:formatCode>
                <c:ptCount val="5"/>
                <c:pt idx="0">
                  <c:v>26</c:v>
                </c:pt>
                <c:pt idx="1">
                  <c:v>19</c:v>
                </c:pt>
                <c:pt idx="2">
                  <c:v>28</c:v>
                </c:pt>
                <c:pt idx="3">
                  <c:v>7</c:v>
                </c:pt>
                <c:pt idx="4">
                  <c:v>4</c:v>
                </c:pt>
              </c:numCache>
            </c:numRef>
          </c:val>
          <c:smooth val="0"/>
          <c:extLst>
            <c:ext xmlns:c16="http://schemas.microsoft.com/office/drawing/2014/chart" uri="{C3380CC4-5D6E-409C-BE32-E72D297353CC}">
              <c16:uniqueId val="{00000005-B4D1-804B-9510-9BE42C154513}"/>
            </c:ext>
          </c:extLst>
        </c:ser>
        <c:ser>
          <c:idx val="6"/>
          <c:order val="6"/>
          <c:tx>
            <c:strRef>
              <c:f>'Amenities-services'!$A$8</c:f>
              <c:strCache>
                <c:ptCount val="1"/>
                <c:pt idx="0">
                  <c:v>Service provided by local law enforcement</c:v>
                </c:pt>
              </c:strCache>
            </c:strRef>
          </c:tx>
          <c:spPr>
            <a:ln w="28575" cap="rnd">
              <a:solidFill>
                <a:schemeClr val="accent1">
                  <a:lumMod val="60000"/>
                </a:schemeClr>
              </a:solidFill>
              <a:prstDash val="dash"/>
              <a:round/>
            </a:ln>
            <a:effectLst/>
          </c:spPr>
          <c:marker>
            <c:symbol val="circle"/>
            <c:size val="5"/>
            <c:spPr>
              <a:solidFill>
                <a:schemeClr val="accent1">
                  <a:lumMod val="60000"/>
                </a:schemeClr>
              </a:solidFill>
              <a:ln w="9525">
                <a:solidFill>
                  <a:schemeClr val="accent1">
                    <a:lumMod val="60000"/>
                  </a:schemeClr>
                </a:solidFill>
              </a:ln>
              <a:effectLst/>
            </c:spPr>
          </c:marker>
          <c:cat>
            <c:strRef>
              <c:f>'Amenities-services'!$B$1:$F$1</c:f>
              <c:strCache>
                <c:ptCount val="5"/>
                <c:pt idx="0">
                  <c:v>Very satisfied</c:v>
                </c:pt>
                <c:pt idx="1">
                  <c:v>Somewhat satisfied</c:v>
                </c:pt>
                <c:pt idx="2">
                  <c:v>Indifferent- no strong opinion</c:v>
                </c:pt>
                <c:pt idx="3">
                  <c:v>somewhat unsatisfied</c:v>
                </c:pt>
                <c:pt idx="4">
                  <c:v>Very unsatisfied</c:v>
                </c:pt>
              </c:strCache>
            </c:strRef>
          </c:cat>
          <c:val>
            <c:numRef>
              <c:f>'Amenities-services'!$B$8:$F$8</c:f>
              <c:numCache>
                <c:formatCode>General</c:formatCode>
                <c:ptCount val="5"/>
                <c:pt idx="0">
                  <c:v>45</c:v>
                </c:pt>
                <c:pt idx="1">
                  <c:v>23</c:v>
                </c:pt>
                <c:pt idx="2">
                  <c:v>13</c:v>
                </c:pt>
                <c:pt idx="3">
                  <c:v>3</c:v>
                </c:pt>
                <c:pt idx="4">
                  <c:v>0</c:v>
                </c:pt>
              </c:numCache>
            </c:numRef>
          </c:val>
          <c:smooth val="0"/>
          <c:extLst>
            <c:ext xmlns:c16="http://schemas.microsoft.com/office/drawing/2014/chart" uri="{C3380CC4-5D6E-409C-BE32-E72D297353CC}">
              <c16:uniqueId val="{00000006-B4D1-804B-9510-9BE42C154513}"/>
            </c:ext>
          </c:extLst>
        </c:ser>
        <c:ser>
          <c:idx val="7"/>
          <c:order val="7"/>
          <c:tx>
            <c:strRef>
              <c:f>'Amenities-services'!$A$9</c:f>
              <c:strCache>
                <c:ptCount val="1"/>
                <c:pt idx="0">
                  <c:v>Service provided by local fire protection</c:v>
                </c:pt>
              </c:strCache>
            </c:strRef>
          </c:tx>
          <c:spPr>
            <a:ln w="28575" cap="rnd">
              <a:solidFill>
                <a:schemeClr val="accent2">
                  <a:lumMod val="60000"/>
                </a:schemeClr>
              </a:solidFill>
              <a:prstDash val="dash"/>
              <a:round/>
            </a:ln>
            <a:effectLst/>
          </c:spPr>
          <c:marker>
            <c:symbol val="circle"/>
            <c:size val="5"/>
            <c:spPr>
              <a:solidFill>
                <a:schemeClr val="accent2">
                  <a:lumMod val="60000"/>
                </a:schemeClr>
              </a:solidFill>
              <a:ln w="9525">
                <a:solidFill>
                  <a:schemeClr val="accent2">
                    <a:lumMod val="60000"/>
                  </a:schemeClr>
                </a:solidFill>
              </a:ln>
              <a:effectLst/>
            </c:spPr>
          </c:marker>
          <c:cat>
            <c:strRef>
              <c:f>'Amenities-services'!$B$1:$F$1</c:f>
              <c:strCache>
                <c:ptCount val="5"/>
                <c:pt idx="0">
                  <c:v>Very satisfied</c:v>
                </c:pt>
                <c:pt idx="1">
                  <c:v>Somewhat satisfied</c:v>
                </c:pt>
                <c:pt idx="2">
                  <c:v>Indifferent- no strong opinion</c:v>
                </c:pt>
                <c:pt idx="3">
                  <c:v>somewhat unsatisfied</c:v>
                </c:pt>
                <c:pt idx="4">
                  <c:v>Very unsatisfied</c:v>
                </c:pt>
              </c:strCache>
            </c:strRef>
          </c:cat>
          <c:val>
            <c:numRef>
              <c:f>'Amenities-services'!$B$9:$F$9</c:f>
              <c:numCache>
                <c:formatCode>General</c:formatCode>
                <c:ptCount val="5"/>
                <c:pt idx="0">
                  <c:v>53</c:v>
                </c:pt>
                <c:pt idx="1">
                  <c:v>14</c:v>
                </c:pt>
                <c:pt idx="2">
                  <c:v>17</c:v>
                </c:pt>
                <c:pt idx="3">
                  <c:v>0</c:v>
                </c:pt>
                <c:pt idx="4">
                  <c:v>0</c:v>
                </c:pt>
              </c:numCache>
            </c:numRef>
          </c:val>
          <c:smooth val="0"/>
          <c:extLst>
            <c:ext xmlns:c16="http://schemas.microsoft.com/office/drawing/2014/chart" uri="{C3380CC4-5D6E-409C-BE32-E72D297353CC}">
              <c16:uniqueId val="{00000007-B4D1-804B-9510-9BE42C154513}"/>
            </c:ext>
          </c:extLst>
        </c:ser>
        <c:ser>
          <c:idx val="8"/>
          <c:order val="8"/>
          <c:tx>
            <c:strRef>
              <c:f>'Amenities-services'!$A$10</c:f>
              <c:strCache>
                <c:ptCount val="1"/>
                <c:pt idx="0">
                  <c:v>Service provided by local EMS/medical</c:v>
                </c:pt>
              </c:strCache>
            </c:strRef>
          </c:tx>
          <c:spPr>
            <a:ln w="28575" cap="rnd">
              <a:solidFill>
                <a:schemeClr val="accent3">
                  <a:lumMod val="60000"/>
                </a:schemeClr>
              </a:solidFill>
              <a:prstDash val="dash"/>
              <a:round/>
            </a:ln>
            <a:effectLst/>
          </c:spPr>
          <c:marker>
            <c:symbol val="circle"/>
            <c:size val="5"/>
            <c:spPr>
              <a:solidFill>
                <a:schemeClr val="accent3">
                  <a:lumMod val="60000"/>
                </a:schemeClr>
              </a:solidFill>
              <a:ln w="9525">
                <a:solidFill>
                  <a:schemeClr val="accent3">
                    <a:lumMod val="60000"/>
                  </a:schemeClr>
                </a:solidFill>
              </a:ln>
              <a:effectLst/>
            </c:spPr>
          </c:marker>
          <c:cat>
            <c:strRef>
              <c:f>'Amenities-services'!$B$1:$F$1</c:f>
              <c:strCache>
                <c:ptCount val="5"/>
                <c:pt idx="0">
                  <c:v>Very satisfied</c:v>
                </c:pt>
                <c:pt idx="1">
                  <c:v>Somewhat satisfied</c:v>
                </c:pt>
                <c:pt idx="2">
                  <c:v>Indifferent- no strong opinion</c:v>
                </c:pt>
                <c:pt idx="3">
                  <c:v>somewhat unsatisfied</c:v>
                </c:pt>
                <c:pt idx="4">
                  <c:v>Very unsatisfied</c:v>
                </c:pt>
              </c:strCache>
            </c:strRef>
          </c:cat>
          <c:val>
            <c:numRef>
              <c:f>'Amenities-services'!$B$10:$F$10</c:f>
              <c:numCache>
                <c:formatCode>General</c:formatCode>
                <c:ptCount val="5"/>
                <c:pt idx="0">
                  <c:v>48</c:v>
                </c:pt>
                <c:pt idx="1">
                  <c:v>14</c:v>
                </c:pt>
                <c:pt idx="2">
                  <c:v>18</c:v>
                </c:pt>
                <c:pt idx="3">
                  <c:v>4</c:v>
                </c:pt>
                <c:pt idx="4">
                  <c:v>0</c:v>
                </c:pt>
              </c:numCache>
            </c:numRef>
          </c:val>
          <c:smooth val="0"/>
          <c:extLst>
            <c:ext xmlns:c16="http://schemas.microsoft.com/office/drawing/2014/chart" uri="{C3380CC4-5D6E-409C-BE32-E72D297353CC}">
              <c16:uniqueId val="{00000008-B4D1-804B-9510-9BE42C154513}"/>
            </c:ext>
          </c:extLst>
        </c:ser>
        <c:ser>
          <c:idx val="9"/>
          <c:order val="9"/>
          <c:tx>
            <c:strRef>
              <c:f>'Amenities-services'!$A$11</c:f>
              <c:strCache>
                <c:ptCount val="1"/>
                <c:pt idx="0">
                  <c:v>Access to an indoor multipurpose recreational facility or health center</c:v>
                </c:pt>
              </c:strCache>
            </c:strRef>
          </c:tx>
          <c:spPr>
            <a:ln w="28575" cap="rnd">
              <a:solidFill>
                <a:schemeClr val="accent4">
                  <a:lumMod val="60000"/>
                </a:schemeClr>
              </a:solidFill>
              <a:prstDash val="sysDot"/>
              <a:round/>
            </a:ln>
            <a:effectLst/>
          </c:spPr>
          <c:marker>
            <c:symbol val="circle"/>
            <c:size val="5"/>
            <c:spPr>
              <a:solidFill>
                <a:schemeClr val="accent4">
                  <a:lumMod val="60000"/>
                </a:schemeClr>
              </a:solidFill>
              <a:ln w="9525">
                <a:solidFill>
                  <a:schemeClr val="accent4">
                    <a:lumMod val="60000"/>
                  </a:schemeClr>
                </a:solidFill>
              </a:ln>
              <a:effectLst/>
            </c:spPr>
          </c:marker>
          <c:cat>
            <c:strRef>
              <c:f>'Amenities-services'!$B$1:$F$1</c:f>
              <c:strCache>
                <c:ptCount val="5"/>
                <c:pt idx="0">
                  <c:v>Very satisfied</c:v>
                </c:pt>
                <c:pt idx="1">
                  <c:v>Somewhat satisfied</c:v>
                </c:pt>
                <c:pt idx="2">
                  <c:v>Indifferent- no strong opinion</c:v>
                </c:pt>
                <c:pt idx="3">
                  <c:v>somewhat unsatisfied</c:v>
                </c:pt>
                <c:pt idx="4">
                  <c:v>Very unsatisfied</c:v>
                </c:pt>
              </c:strCache>
            </c:strRef>
          </c:cat>
          <c:val>
            <c:numRef>
              <c:f>'Amenities-services'!$B$11:$F$11</c:f>
              <c:numCache>
                <c:formatCode>General</c:formatCode>
                <c:ptCount val="5"/>
                <c:pt idx="0">
                  <c:v>4</c:v>
                </c:pt>
                <c:pt idx="1">
                  <c:v>6</c:v>
                </c:pt>
                <c:pt idx="2">
                  <c:v>24</c:v>
                </c:pt>
                <c:pt idx="3">
                  <c:v>25</c:v>
                </c:pt>
                <c:pt idx="4">
                  <c:v>25</c:v>
                </c:pt>
              </c:numCache>
            </c:numRef>
          </c:val>
          <c:smooth val="0"/>
          <c:extLst>
            <c:ext xmlns:c16="http://schemas.microsoft.com/office/drawing/2014/chart" uri="{C3380CC4-5D6E-409C-BE32-E72D297353CC}">
              <c16:uniqueId val="{00000009-B4D1-804B-9510-9BE42C154513}"/>
            </c:ext>
          </c:extLst>
        </c:ser>
        <c:ser>
          <c:idx val="10"/>
          <c:order val="10"/>
          <c:tx>
            <c:strRef>
              <c:f>'Amenities-services'!$A$12</c:f>
              <c:strCache>
                <c:ptCount val="1"/>
                <c:pt idx="0">
                  <c:v>Availability of craftspeople (plumbers, electricians, repairmen, etc.)</c:v>
                </c:pt>
              </c:strCache>
            </c:strRef>
          </c:tx>
          <c:spPr>
            <a:ln w="28575" cap="rnd">
              <a:solidFill>
                <a:schemeClr val="accent5">
                  <a:lumMod val="60000"/>
                </a:schemeClr>
              </a:solidFill>
              <a:prstDash val="sysDot"/>
              <a:round/>
            </a:ln>
            <a:effectLst/>
          </c:spPr>
          <c:marker>
            <c:symbol val="circle"/>
            <c:size val="5"/>
            <c:spPr>
              <a:solidFill>
                <a:schemeClr val="accent5">
                  <a:lumMod val="60000"/>
                </a:schemeClr>
              </a:solidFill>
              <a:ln w="9525">
                <a:solidFill>
                  <a:schemeClr val="accent5">
                    <a:lumMod val="60000"/>
                  </a:schemeClr>
                </a:solidFill>
              </a:ln>
              <a:effectLst/>
            </c:spPr>
          </c:marker>
          <c:cat>
            <c:strRef>
              <c:f>'Amenities-services'!$B$1:$F$1</c:f>
              <c:strCache>
                <c:ptCount val="5"/>
                <c:pt idx="0">
                  <c:v>Very satisfied</c:v>
                </c:pt>
                <c:pt idx="1">
                  <c:v>Somewhat satisfied</c:v>
                </c:pt>
                <c:pt idx="2">
                  <c:v>Indifferent- no strong opinion</c:v>
                </c:pt>
                <c:pt idx="3">
                  <c:v>somewhat unsatisfied</c:v>
                </c:pt>
                <c:pt idx="4">
                  <c:v>Very unsatisfied</c:v>
                </c:pt>
              </c:strCache>
            </c:strRef>
          </c:cat>
          <c:val>
            <c:numRef>
              <c:f>'Amenities-services'!$B$12:$F$12</c:f>
              <c:numCache>
                <c:formatCode>General</c:formatCode>
                <c:ptCount val="5"/>
                <c:pt idx="0">
                  <c:v>14</c:v>
                </c:pt>
                <c:pt idx="1">
                  <c:v>22</c:v>
                </c:pt>
                <c:pt idx="2">
                  <c:v>27</c:v>
                </c:pt>
                <c:pt idx="3">
                  <c:v>15</c:v>
                </c:pt>
                <c:pt idx="4">
                  <c:v>6</c:v>
                </c:pt>
              </c:numCache>
            </c:numRef>
          </c:val>
          <c:smooth val="0"/>
          <c:extLst>
            <c:ext xmlns:c16="http://schemas.microsoft.com/office/drawing/2014/chart" uri="{C3380CC4-5D6E-409C-BE32-E72D297353CC}">
              <c16:uniqueId val="{0000000A-B4D1-804B-9510-9BE42C154513}"/>
            </c:ext>
          </c:extLst>
        </c:ser>
        <c:ser>
          <c:idx val="11"/>
          <c:order val="11"/>
          <c:tx>
            <c:strRef>
              <c:f>'Amenities-services'!$A$13</c:f>
              <c:strCache>
                <c:ptCount val="1"/>
                <c:pt idx="0">
                  <c:v>Schools and childcare options</c:v>
                </c:pt>
              </c:strCache>
            </c:strRef>
          </c:tx>
          <c:spPr>
            <a:ln w="28575" cap="rnd">
              <a:solidFill>
                <a:schemeClr val="accent6">
                  <a:lumMod val="60000"/>
                </a:schemeClr>
              </a:solidFill>
              <a:prstDash val="sysDot"/>
              <a:round/>
            </a:ln>
            <a:effectLst/>
          </c:spPr>
          <c:marker>
            <c:symbol val="circle"/>
            <c:size val="5"/>
            <c:spPr>
              <a:solidFill>
                <a:schemeClr val="accent6">
                  <a:lumMod val="60000"/>
                </a:schemeClr>
              </a:solidFill>
              <a:ln w="9525">
                <a:solidFill>
                  <a:schemeClr val="accent6">
                    <a:lumMod val="60000"/>
                  </a:schemeClr>
                </a:solidFill>
              </a:ln>
              <a:effectLst/>
            </c:spPr>
          </c:marker>
          <c:cat>
            <c:strRef>
              <c:f>'Amenities-services'!$B$1:$F$1</c:f>
              <c:strCache>
                <c:ptCount val="5"/>
                <c:pt idx="0">
                  <c:v>Very satisfied</c:v>
                </c:pt>
                <c:pt idx="1">
                  <c:v>Somewhat satisfied</c:v>
                </c:pt>
                <c:pt idx="2">
                  <c:v>Indifferent- no strong opinion</c:v>
                </c:pt>
                <c:pt idx="3">
                  <c:v>somewhat unsatisfied</c:v>
                </c:pt>
                <c:pt idx="4">
                  <c:v>Very unsatisfied</c:v>
                </c:pt>
              </c:strCache>
            </c:strRef>
          </c:cat>
          <c:val>
            <c:numRef>
              <c:f>'Amenities-services'!$B$13:$F$13</c:f>
              <c:numCache>
                <c:formatCode>General</c:formatCode>
                <c:ptCount val="5"/>
                <c:pt idx="0">
                  <c:v>16</c:v>
                </c:pt>
                <c:pt idx="1">
                  <c:v>27</c:v>
                </c:pt>
                <c:pt idx="2">
                  <c:v>25</c:v>
                </c:pt>
                <c:pt idx="3">
                  <c:v>13</c:v>
                </c:pt>
                <c:pt idx="4">
                  <c:v>3</c:v>
                </c:pt>
              </c:numCache>
            </c:numRef>
          </c:val>
          <c:smooth val="0"/>
          <c:extLst>
            <c:ext xmlns:c16="http://schemas.microsoft.com/office/drawing/2014/chart" uri="{C3380CC4-5D6E-409C-BE32-E72D297353CC}">
              <c16:uniqueId val="{0000000B-B4D1-804B-9510-9BE42C154513}"/>
            </c:ext>
          </c:extLst>
        </c:ser>
        <c:ser>
          <c:idx val="12"/>
          <c:order val="12"/>
          <c:tx>
            <c:strRef>
              <c:f>'Amenities-services'!$A$14</c:f>
              <c:strCache>
                <c:ptCount val="1"/>
                <c:pt idx="0">
                  <c:v>Access to locally grown foods, agrotourism</c:v>
                </c:pt>
              </c:strCache>
            </c:strRef>
          </c:tx>
          <c:spPr>
            <a:ln w="28575" cap="rnd">
              <a:solidFill>
                <a:schemeClr val="accent1">
                  <a:lumMod val="80000"/>
                  <a:lumOff val="20000"/>
                </a:schemeClr>
              </a:solidFill>
              <a:prstDash val="sysDot"/>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'Amenities-services'!$B$1:$F$1</c:f>
              <c:strCache>
                <c:ptCount val="5"/>
                <c:pt idx="0">
                  <c:v>Very satisfied</c:v>
                </c:pt>
                <c:pt idx="1">
                  <c:v>Somewhat satisfied</c:v>
                </c:pt>
                <c:pt idx="2">
                  <c:v>Indifferent- no strong opinion</c:v>
                </c:pt>
                <c:pt idx="3">
                  <c:v>somewhat unsatisfied</c:v>
                </c:pt>
                <c:pt idx="4">
                  <c:v>Very unsatisfied</c:v>
                </c:pt>
              </c:strCache>
            </c:strRef>
          </c:cat>
          <c:val>
            <c:numRef>
              <c:f>'Amenities-services'!$B$14:$F$14</c:f>
              <c:numCache>
                <c:formatCode>General</c:formatCode>
                <c:ptCount val="5"/>
                <c:pt idx="0">
                  <c:v>7</c:v>
                </c:pt>
                <c:pt idx="1">
                  <c:v>9</c:v>
                </c:pt>
                <c:pt idx="2">
                  <c:v>36</c:v>
                </c:pt>
                <c:pt idx="3">
                  <c:v>28</c:v>
                </c:pt>
                <c:pt idx="4">
                  <c:v>4</c:v>
                </c:pt>
              </c:numCache>
            </c:numRef>
          </c:val>
          <c:smooth val="0"/>
          <c:extLst>
            <c:ext xmlns:c16="http://schemas.microsoft.com/office/drawing/2014/chart" uri="{C3380CC4-5D6E-409C-BE32-E72D297353CC}">
              <c16:uniqueId val="{0000000C-B4D1-804B-9510-9BE42C154513}"/>
            </c:ext>
          </c:extLst>
        </c:ser>
        <c:ser>
          <c:idx val="13"/>
          <c:order val="13"/>
          <c:tx>
            <c:strRef>
              <c:f>'Amenities-services'!$A$15</c:f>
              <c:strCache>
                <c:ptCount val="1"/>
                <c:pt idx="0">
                  <c:v>Proximity to historic sites and places of interest</c:v>
                </c:pt>
              </c:strCache>
            </c:strRef>
          </c:tx>
          <c:spPr>
            <a:ln w="28575" cap="rnd">
              <a:solidFill>
                <a:schemeClr val="accent2">
                  <a:lumMod val="80000"/>
                  <a:lumOff val="20000"/>
                </a:schemeClr>
              </a:solidFill>
              <a:prstDash val="sysDot"/>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'Amenities-services'!$B$1:$F$1</c:f>
              <c:strCache>
                <c:ptCount val="5"/>
                <c:pt idx="0">
                  <c:v>Very satisfied</c:v>
                </c:pt>
                <c:pt idx="1">
                  <c:v>Somewhat satisfied</c:v>
                </c:pt>
                <c:pt idx="2">
                  <c:v>Indifferent- no strong opinion</c:v>
                </c:pt>
                <c:pt idx="3">
                  <c:v>somewhat unsatisfied</c:v>
                </c:pt>
                <c:pt idx="4">
                  <c:v>Very unsatisfied</c:v>
                </c:pt>
              </c:strCache>
            </c:strRef>
          </c:cat>
          <c:val>
            <c:numRef>
              <c:f>'Amenities-services'!$B$15:$F$15</c:f>
              <c:numCache>
                <c:formatCode>General</c:formatCode>
                <c:ptCount val="5"/>
                <c:pt idx="0">
                  <c:v>9</c:v>
                </c:pt>
                <c:pt idx="1">
                  <c:v>17</c:v>
                </c:pt>
                <c:pt idx="2">
                  <c:v>53</c:v>
                </c:pt>
                <c:pt idx="3">
                  <c:v>3</c:v>
                </c:pt>
                <c:pt idx="4">
                  <c:v>2</c:v>
                </c:pt>
              </c:numCache>
            </c:numRef>
          </c:val>
          <c:smooth val="0"/>
          <c:extLst>
            <c:ext xmlns:c16="http://schemas.microsoft.com/office/drawing/2014/chart" uri="{C3380CC4-5D6E-409C-BE32-E72D297353CC}">
              <c16:uniqueId val="{0000000D-B4D1-804B-9510-9BE42C154513}"/>
            </c:ext>
          </c:extLst>
        </c:ser>
        <c:dLbls>
          <c:showLegendKey val="0"/>
          <c:showVal val="0"/>
          <c:showCatName val="0"/>
          <c:showSerName val="0"/>
          <c:showPercent val="0"/>
          <c:showBubbleSize val="0"/>
        </c:dLbls>
        <c:marker val="1"/>
        <c:smooth val="0"/>
        <c:axId val="1107818656"/>
        <c:axId val="1094136352"/>
      </c:lineChart>
      <c:catAx>
        <c:axId val="110781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4136352"/>
        <c:crosses val="autoZero"/>
        <c:auto val="1"/>
        <c:lblAlgn val="ctr"/>
        <c:lblOffset val="100"/>
        <c:noMultiLvlLbl val="0"/>
      </c:catAx>
      <c:valAx>
        <c:axId val="1094136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t>
                </a:r>
                <a:r>
                  <a:rPr lang="en-US" baseline="0" dirty="0"/>
                  <a:t> Respondents</a:t>
                </a:r>
                <a:endParaRPr lang="en-US" dirty="0"/>
              </a:p>
            </c:rich>
          </c:tx>
          <c:layout>
            <c:manualLayout>
              <c:xMode val="edge"/>
              <c:yMode val="edge"/>
              <c:x val="9.8446761056276404E-3"/>
              <c:y val="0.398066438503697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7818656"/>
        <c:crosses val="autoZero"/>
        <c:crossBetween val="between"/>
        <c:majorUnit val="5"/>
      </c:valAx>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rgbClr val="7030A0"/>
                </a:solidFill>
                <a:latin typeface="+mn-lt"/>
                <a:ea typeface="+mn-ea"/>
                <a:cs typeface="+mn-cs"/>
              </a:defRPr>
            </a:pPr>
            <a:endParaRPr lang="en-US"/>
          </a:p>
        </c:txPr>
      </c:legendEntry>
      <c:legendEntry>
        <c:idx val="5"/>
        <c:txPr>
          <a:bodyPr rot="0" spcFirstLastPara="1" vertOverflow="ellipsis" vert="horz" wrap="square" anchor="ctr" anchorCtr="1"/>
          <a:lstStyle/>
          <a:p>
            <a:pPr>
              <a:defRPr sz="1200" b="0" i="0" u="none" strike="noStrike" kern="1200" baseline="0">
                <a:solidFill>
                  <a:srgbClr val="7030A0"/>
                </a:solidFill>
                <a:latin typeface="+mn-lt"/>
                <a:ea typeface="+mn-ea"/>
                <a:cs typeface="+mn-cs"/>
              </a:defRPr>
            </a:pPr>
            <a:endParaRPr lang="en-US"/>
          </a:p>
        </c:txPr>
      </c:legendEntry>
      <c:legendEntry>
        <c:idx val="6"/>
        <c:txPr>
          <a:bodyPr rot="0" spcFirstLastPara="1" vertOverflow="ellipsis" vert="horz" wrap="square" anchor="ctr" anchorCtr="1"/>
          <a:lstStyle/>
          <a:p>
            <a:pPr>
              <a:defRPr sz="1200" b="0" i="0" u="none" strike="noStrike" kern="1200" baseline="0">
                <a:solidFill>
                  <a:srgbClr val="7030A0"/>
                </a:solidFill>
                <a:latin typeface="+mn-lt"/>
                <a:ea typeface="+mn-ea"/>
                <a:cs typeface="+mn-cs"/>
              </a:defRPr>
            </a:pPr>
            <a:endParaRPr lang="en-US"/>
          </a:p>
        </c:txPr>
      </c:legendEntry>
      <c:legendEntry>
        <c:idx val="7"/>
        <c:txPr>
          <a:bodyPr rot="0" spcFirstLastPara="1" vertOverflow="ellipsis" vert="horz" wrap="square" anchor="ctr" anchorCtr="1"/>
          <a:lstStyle/>
          <a:p>
            <a:pPr>
              <a:defRPr sz="1200" b="0" i="0" u="none" strike="noStrike" kern="1200" baseline="0">
                <a:solidFill>
                  <a:srgbClr val="7030A0"/>
                </a:solidFill>
                <a:latin typeface="+mn-lt"/>
                <a:ea typeface="+mn-ea"/>
                <a:cs typeface="+mn-cs"/>
              </a:defRPr>
            </a:pPr>
            <a:endParaRPr lang="en-US"/>
          </a:p>
        </c:txPr>
      </c:legendEntry>
      <c:legendEntry>
        <c:idx val="8"/>
        <c:txPr>
          <a:bodyPr rot="0" spcFirstLastPara="1" vertOverflow="ellipsis" vert="horz" wrap="square" anchor="ctr" anchorCtr="1"/>
          <a:lstStyle/>
          <a:p>
            <a:pPr>
              <a:defRPr sz="1200" b="0" i="0" u="none" strike="noStrike" kern="1200" baseline="0">
                <a:solidFill>
                  <a:srgbClr val="7030A0"/>
                </a:solidFill>
                <a:latin typeface="+mn-lt"/>
                <a:ea typeface="+mn-ea"/>
                <a:cs typeface="+mn-cs"/>
              </a:defRPr>
            </a:pPr>
            <a:endParaRPr lang="en-US"/>
          </a:p>
        </c:txPr>
      </c:legendEntry>
      <c:legendEntry>
        <c:idx val="9"/>
        <c:txPr>
          <a:bodyPr rot="0" spcFirstLastPara="1" vertOverflow="ellipsis" vert="horz" wrap="square" anchor="ctr" anchorCtr="1"/>
          <a:lstStyle/>
          <a:p>
            <a:pPr>
              <a:defRPr sz="1200" b="0" i="0" u="none" strike="noStrike" kern="1200" baseline="0">
                <a:solidFill>
                  <a:srgbClr val="FF0000"/>
                </a:solidFill>
                <a:latin typeface="+mn-lt"/>
                <a:ea typeface="+mn-ea"/>
                <a:cs typeface="+mn-cs"/>
              </a:defRPr>
            </a:pPr>
            <a:endParaRPr lang="en-US"/>
          </a:p>
        </c:txPr>
      </c:legendEntry>
      <c:layout>
        <c:manualLayout>
          <c:xMode val="edge"/>
          <c:yMode val="edge"/>
          <c:x val="0.62635186434883239"/>
          <c:y val="6.0075690994206593E-2"/>
          <c:w val="0.36191099733891802"/>
          <c:h val="0.905881810331795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2822939386096E-2"/>
          <c:y val="2.9177718832891247E-2"/>
          <c:w val="0.56106474806846329"/>
          <c:h val="0.85218402652416081"/>
        </c:manualLayout>
      </c:layout>
      <c:lineChart>
        <c:grouping val="standard"/>
        <c:varyColors val="0"/>
        <c:ser>
          <c:idx val="0"/>
          <c:order val="0"/>
          <c:tx>
            <c:strRef>
              <c:f>'Street, sidewalk, and trail sys'!$A$2</c:f>
              <c:strCache>
                <c:ptCount val="1"/>
                <c:pt idx="0">
                  <c:v>Streets are in adequate conditions overall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'Street, sidewalk, and trail sys'!$B$1:$F$1</c:f>
              <c:strCache>
                <c:ptCount val="5"/>
                <c:pt idx="0">
                  <c:v>Strongly agree</c:v>
                </c:pt>
                <c:pt idx="1">
                  <c:v>Somewhat agree</c:v>
                </c:pt>
                <c:pt idx="2">
                  <c:v>Indifferent- no strong opinion</c:v>
                </c:pt>
                <c:pt idx="3">
                  <c:v>Somewhat disagree</c:v>
                </c:pt>
                <c:pt idx="4">
                  <c:v>Strongly disagree</c:v>
                </c:pt>
              </c:strCache>
            </c:strRef>
          </c:cat>
          <c:val>
            <c:numRef>
              <c:f>'Street, sidewalk, and trail sys'!$B$2:$F$2</c:f>
              <c:numCache>
                <c:formatCode>General</c:formatCode>
                <c:ptCount val="5"/>
                <c:pt idx="0">
                  <c:v>6</c:v>
                </c:pt>
                <c:pt idx="1">
                  <c:v>42</c:v>
                </c:pt>
                <c:pt idx="2">
                  <c:v>3</c:v>
                </c:pt>
                <c:pt idx="3">
                  <c:v>28</c:v>
                </c:pt>
                <c:pt idx="4">
                  <c:v>5</c:v>
                </c:pt>
              </c:numCache>
            </c:numRef>
          </c:val>
          <c:smooth val="0"/>
          <c:extLst>
            <c:ext xmlns:c16="http://schemas.microsoft.com/office/drawing/2014/chart" uri="{C3380CC4-5D6E-409C-BE32-E72D297353CC}">
              <c16:uniqueId val="{00000000-1252-E84E-88F5-34926352D99A}"/>
            </c:ext>
          </c:extLst>
        </c:ser>
        <c:ser>
          <c:idx val="1"/>
          <c:order val="1"/>
          <c:tx>
            <c:strRef>
              <c:f>'Street, sidewalk, and trail sys'!$A$3</c:f>
              <c:strCache>
                <c:ptCount val="1"/>
                <c:pt idx="0">
                  <c:v>Having paved streets with curb and gutter are essential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'Street, sidewalk, and trail sys'!$B$1:$F$1</c:f>
              <c:strCache>
                <c:ptCount val="5"/>
                <c:pt idx="0">
                  <c:v>Strongly agree</c:v>
                </c:pt>
                <c:pt idx="1">
                  <c:v>Somewhat agree</c:v>
                </c:pt>
                <c:pt idx="2">
                  <c:v>Indifferent- no strong opinion</c:v>
                </c:pt>
                <c:pt idx="3">
                  <c:v>Somewhat disagree</c:v>
                </c:pt>
                <c:pt idx="4">
                  <c:v>Strongly disagree</c:v>
                </c:pt>
              </c:strCache>
            </c:strRef>
          </c:cat>
          <c:val>
            <c:numRef>
              <c:f>'Street, sidewalk, and trail sys'!$B$3:$F$3</c:f>
              <c:numCache>
                <c:formatCode>General</c:formatCode>
                <c:ptCount val="5"/>
                <c:pt idx="0">
                  <c:v>25</c:v>
                </c:pt>
                <c:pt idx="1">
                  <c:v>38</c:v>
                </c:pt>
                <c:pt idx="2">
                  <c:v>8</c:v>
                </c:pt>
                <c:pt idx="3">
                  <c:v>7</c:v>
                </c:pt>
                <c:pt idx="4">
                  <c:v>6</c:v>
                </c:pt>
              </c:numCache>
            </c:numRef>
          </c:val>
          <c:smooth val="0"/>
          <c:extLst>
            <c:ext xmlns:c16="http://schemas.microsoft.com/office/drawing/2014/chart" uri="{C3380CC4-5D6E-409C-BE32-E72D297353CC}">
              <c16:uniqueId val="{00000001-1252-E84E-88F5-34926352D99A}"/>
            </c:ext>
          </c:extLst>
        </c:ser>
        <c:ser>
          <c:idx val="2"/>
          <c:order val="2"/>
          <c:tx>
            <c:strRef>
              <c:f>'Street, sidewalk, and trail sys'!$A$4</c:f>
              <c:strCache>
                <c:ptCount val="1"/>
                <c:pt idx="0">
                  <c:v>Street signage needs improvement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'Street, sidewalk, and trail sys'!$B$1:$F$1</c:f>
              <c:strCache>
                <c:ptCount val="5"/>
                <c:pt idx="0">
                  <c:v>Strongly agree</c:v>
                </c:pt>
                <c:pt idx="1">
                  <c:v>Somewhat agree</c:v>
                </c:pt>
                <c:pt idx="2">
                  <c:v>Indifferent- no strong opinion</c:v>
                </c:pt>
                <c:pt idx="3">
                  <c:v>Somewhat disagree</c:v>
                </c:pt>
                <c:pt idx="4">
                  <c:v>Strongly disagree</c:v>
                </c:pt>
              </c:strCache>
            </c:strRef>
          </c:cat>
          <c:val>
            <c:numRef>
              <c:f>'Street, sidewalk, and trail sys'!$B$4:$F$4</c:f>
              <c:numCache>
                <c:formatCode>General</c:formatCode>
                <c:ptCount val="5"/>
                <c:pt idx="0">
                  <c:v>6</c:v>
                </c:pt>
                <c:pt idx="1">
                  <c:v>21</c:v>
                </c:pt>
                <c:pt idx="2">
                  <c:v>31</c:v>
                </c:pt>
                <c:pt idx="3">
                  <c:v>15</c:v>
                </c:pt>
                <c:pt idx="4">
                  <c:v>11</c:v>
                </c:pt>
              </c:numCache>
            </c:numRef>
          </c:val>
          <c:smooth val="0"/>
          <c:extLst>
            <c:ext xmlns:c16="http://schemas.microsoft.com/office/drawing/2014/chart" uri="{C3380CC4-5D6E-409C-BE32-E72D297353CC}">
              <c16:uniqueId val="{00000002-1252-E84E-88F5-34926352D99A}"/>
            </c:ext>
          </c:extLst>
        </c:ser>
        <c:ser>
          <c:idx val="3"/>
          <c:order val="3"/>
          <c:tx>
            <c:strRef>
              <c:f>'Street, sidewalk, and trail sys'!$A$5</c:f>
              <c:strCache>
                <c:ptCount val="1"/>
                <c:pt idx="0">
                  <c:v>Sidewalks are almost nonexistent or not located where I need them</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'Street, sidewalk, and trail sys'!$B$1:$F$1</c:f>
              <c:strCache>
                <c:ptCount val="5"/>
                <c:pt idx="0">
                  <c:v>Strongly agree</c:v>
                </c:pt>
                <c:pt idx="1">
                  <c:v>Somewhat agree</c:v>
                </c:pt>
                <c:pt idx="2">
                  <c:v>Indifferent- no strong opinion</c:v>
                </c:pt>
                <c:pt idx="3">
                  <c:v>Somewhat disagree</c:v>
                </c:pt>
                <c:pt idx="4">
                  <c:v>Strongly disagree</c:v>
                </c:pt>
              </c:strCache>
            </c:strRef>
          </c:cat>
          <c:val>
            <c:numRef>
              <c:f>'Street, sidewalk, and trail sys'!$B$5:$F$5</c:f>
              <c:numCache>
                <c:formatCode>General</c:formatCode>
                <c:ptCount val="5"/>
                <c:pt idx="0">
                  <c:v>2</c:v>
                </c:pt>
                <c:pt idx="1">
                  <c:v>20</c:v>
                </c:pt>
                <c:pt idx="2">
                  <c:v>23</c:v>
                </c:pt>
                <c:pt idx="3">
                  <c:v>23</c:v>
                </c:pt>
                <c:pt idx="4">
                  <c:v>15</c:v>
                </c:pt>
              </c:numCache>
            </c:numRef>
          </c:val>
          <c:smooth val="0"/>
          <c:extLst>
            <c:ext xmlns:c16="http://schemas.microsoft.com/office/drawing/2014/chart" uri="{C3380CC4-5D6E-409C-BE32-E72D297353CC}">
              <c16:uniqueId val="{00000003-1252-E84E-88F5-34926352D99A}"/>
            </c:ext>
          </c:extLst>
        </c:ser>
        <c:ser>
          <c:idx val="4"/>
          <c:order val="4"/>
          <c:tx>
            <c:strRef>
              <c:f>'Street, sidewalk, and trail sys'!$A$6</c:f>
              <c:strCache>
                <c:ptCount val="1"/>
                <c:pt idx="0">
                  <c:v>I feel safe using streets and crossings for me/my children to use for cycling and walking</c:v>
                </c:pt>
              </c:strCache>
            </c:strRef>
          </c:tx>
          <c:spPr>
            <a:ln w="28575" cap="rnd">
              <a:solidFill>
                <a:schemeClr val="accent5"/>
              </a:solidFill>
              <a:prstDash val="dash"/>
              <a:round/>
            </a:ln>
            <a:effectLst/>
          </c:spPr>
          <c:marker>
            <c:symbol val="circle"/>
            <c:size val="5"/>
            <c:spPr>
              <a:solidFill>
                <a:schemeClr val="accent5"/>
              </a:solidFill>
              <a:ln w="9525">
                <a:solidFill>
                  <a:schemeClr val="accent5"/>
                </a:solidFill>
              </a:ln>
              <a:effectLst/>
            </c:spPr>
          </c:marker>
          <c:cat>
            <c:strRef>
              <c:f>'Street, sidewalk, and trail sys'!$B$1:$F$1</c:f>
              <c:strCache>
                <c:ptCount val="5"/>
                <c:pt idx="0">
                  <c:v>Strongly agree</c:v>
                </c:pt>
                <c:pt idx="1">
                  <c:v>Somewhat agree</c:v>
                </c:pt>
                <c:pt idx="2">
                  <c:v>Indifferent- no strong opinion</c:v>
                </c:pt>
                <c:pt idx="3">
                  <c:v>Somewhat disagree</c:v>
                </c:pt>
                <c:pt idx="4">
                  <c:v>Strongly disagree</c:v>
                </c:pt>
              </c:strCache>
            </c:strRef>
          </c:cat>
          <c:val>
            <c:numRef>
              <c:f>'Street, sidewalk, and trail sys'!$B$6:$F$6</c:f>
              <c:numCache>
                <c:formatCode>General</c:formatCode>
                <c:ptCount val="5"/>
                <c:pt idx="0">
                  <c:v>25</c:v>
                </c:pt>
                <c:pt idx="1">
                  <c:v>35</c:v>
                </c:pt>
                <c:pt idx="2">
                  <c:v>11</c:v>
                </c:pt>
                <c:pt idx="3">
                  <c:v>8</c:v>
                </c:pt>
                <c:pt idx="4">
                  <c:v>4</c:v>
                </c:pt>
              </c:numCache>
            </c:numRef>
          </c:val>
          <c:smooth val="0"/>
          <c:extLst>
            <c:ext xmlns:c16="http://schemas.microsoft.com/office/drawing/2014/chart" uri="{C3380CC4-5D6E-409C-BE32-E72D297353CC}">
              <c16:uniqueId val="{00000004-1252-E84E-88F5-34926352D99A}"/>
            </c:ext>
          </c:extLst>
        </c:ser>
        <c:ser>
          <c:idx val="5"/>
          <c:order val="5"/>
          <c:tx>
            <c:strRef>
              <c:f>'Street, sidewalk, and trail sys'!$A$7</c:f>
              <c:strCache>
                <c:ptCount val="1"/>
                <c:pt idx="0">
                  <c:v>Trails are almost nonexistent or not located where I need them</c:v>
                </c:pt>
              </c:strCache>
            </c:strRef>
          </c:tx>
          <c:spPr>
            <a:ln w="28575" cap="rnd">
              <a:solidFill>
                <a:schemeClr val="accent6"/>
              </a:solidFill>
              <a:prstDash val="dash"/>
              <a:round/>
            </a:ln>
            <a:effectLst/>
          </c:spPr>
          <c:marker>
            <c:symbol val="circle"/>
            <c:size val="5"/>
            <c:spPr>
              <a:solidFill>
                <a:schemeClr val="accent6"/>
              </a:solidFill>
              <a:ln w="9525">
                <a:solidFill>
                  <a:schemeClr val="accent6"/>
                </a:solidFill>
              </a:ln>
              <a:effectLst/>
            </c:spPr>
          </c:marker>
          <c:cat>
            <c:strRef>
              <c:f>'Street, sidewalk, and trail sys'!$B$1:$F$1</c:f>
              <c:strCache>
                <c:ptCount val="5"/>
                <c:pt idx="0">
                  <c:v>Strongly agree</c:v>
                </c:pt>
                <c:pt idx="1">
                  <c:v>Somewhat agree</c:v>
                </c:pt>
                <c:pt idx="2">
                  <c:v>Indifferent- no strong opinion</c:v>
                </c:pt>
                <c:pt idx="3">
                  <c:v>Somewhat disagree</c:v>
                </c:pt>
                <c:pt idx="4">
                  <c:v>Strongly disagree</c:v>
                </c:pt>
              </c:strCache>
            </c:strRef>
          </c:cat>
          <c:val>
            <c:numRef>
              <c:f>'Street, sidewalk, and trail sys'!$B$7:$F$7</c:f>
              <c:numCache>
                <c:formatCode>General</c:formatCode>
                <c:ptCount val="5"/>
                <c:pt idx="0">
                  <c:v>37</c:v>
                </c:pt>
                <c:pt idx="1">
                  <c:v>19</c:v>
                </c:pt>
                <c:pt idx="2">
                  <c:v>20</c:v>
                </c:pt>
                <c:pt idx="3">
                  <c:v>3</c:v>
                </c:pt>
                <c:pt idx="4">
                  <c:v>5</c:v>
                </c:pt>
              </c:numCache>
            </c:numRef>
          </c:val>
          <c:smooth val="0"/>
          <c:extLst>
            <c:ext xmlns:c16="http://schemas.microsoft.com/office/drawing/2014/chart" uri="{C3380CC4-5D6E-409C-BE32-E72D297353CC}">
              <c16:uniqueId val="{00000005-1252-E84E-88F5-34926352D99A}"/>
            </c:ext>
          </c:extLst>
        </c:ser>
        <c:ser>
          <c:idx val="6"/>
          <c:order val="6"/>
          <c:tx>
            <c:strRef>
              <c:f>'Street, sidewalk, and trail sys'!$A$8</c:f>
              <c:strCache>
                <c:ptCount val="1"/>
                <c:pt idx="0">
                  <c:v>Sidewalks are in very poor condition where they do exist</c:v>
                </c:pt>
              </c:strCache>
            </c:strRef>
          </c:tx>
          <c:spPr>
            <a:ln w="28575" cap="rnd">
              <a:solidFill>
                <a:schemeClr val="accent1">
                  <a:lumMod val="60000"/>
                </a:schemeClr>
              </a:solidFill>
              <a:prstDash val="dash"/>
              <a:round/>
            </a:ln>
            <a:effectLst/>
          </c:spPr>
          <c:marker>
            <c:symbol val="circle"/>
            <c:size val="5"/>
            <c:spPr>
              <a:solidFill>
                <a:schemeClr val="accent1">
                  <a:lumMod val="60000"/>
                </a:schemeClr>
              </a:solidFill>
              <a:ln w="9525">
                <a:solidFill>
                  <a:schemeClr val="accent1">
                    <a:lumMod val="60000"/>
                  </a:schemeClr>
                </a:solidFill>
              </a:ln>
              <a:effectLst/>
            </c:spPr>
          </c:marker>
          <c:cat>
            <c:strRef>
              <c:f>'Street, sidewalk, and trail sys'!$B$1:$F$1</c:f>
              <c:strCache>
                <c:ptCount val="5"/>
                <c:pt idx="0">
                  <c:v>Strongly agree</c:v>
                </c:pt>
                <c:pt idx="1">
                  <c:v>Somewhat agree</c:v>
                </c:pt>
                <c:pt idx="2">
                  <c:v>Indifferent- no strong opinion</c:v>
                </c:pt>
                <c:pt idx="3">
                  <c:v>Somewhat disagree</c:v>
                </c:pt>
                <c:pt idx="4">
                  <c:v>Strongly disagree</c:v>
                </c:pt>
              </c:strCache>
            </c:strRef>
          </c:cat>
          <c:val>
            <c:numRef>
              <c:f>'Street, sidewalk, and trail sys'!$B$8:$F$8</c:f>
              <c:numCache>
                <c:formatCode>General</c:formatCode>
                <c:ptCount val="5"/>
                <c:pt idx="0">
                  <c:v>8</c:v>
                </c:pt>
                <c:pt idx="1">
                  <c:v>25</c:v>
                </c:pt>
                <c:pt idx="2">
                  <c:v>27</c:v>
                </c:pt>
                <c:pt idx="3">
                  <c:v>16</c:v>
                </c:pt>
                <c:pt idx="4">
                  <c:v>7</c:v>
                </c:pt>
              </c:numCache>
            </c:numRef>
          </c:val>
          <c:smooth val="0"/>
          <c:extLst>
            <c:ext xmlns:c16="http://schemas.microsoft.com/office/drawing/2014/chart" uri="{C3380CC4-5D6E-409C-BE32-E72D297353CC}">
              <c16:uniqueId val="{00000006-1252-E84E-88F5-34926352D99A}"/>
            </c:ext>
          </c:extLst>
        </c:ser>
        <c:ser>
          <c:idx val="7"/>
          <c:order val="7"/>
          <c:tx>
            <c:strRef>
              <c:f>'Street, sidewalk, and trail sys'!$A$9</c:f>
              <c:strCache>
                <c:ptCount val="1"/>
                <c:pt idx="0">
                  <c:v>I would be interested in my taxpayer dollars being invested in more sidewalks in Earlham</c:v>
                </c:pt>
              </c:strCache>
            </c:strRef>
          </c:tx>
          <c:spPr>
            <a:ln w="28575" cap="rnd">
              <a:solidFill>
                <a:schemeClr val="accent2">
                  <a:lumMod val="60000"/>
                </a:schemeClr>
              </a:solidFill>
              <a:prstDash val="dash"/>
              <a:round/>
            </a:ln>
            <a:effectLst/>
          </c:spPr>
          <c:marker>
            <c:symbol val="circle"/>
            <c:size val="5"/>
            <c:spPr>
              <a:solidFill>
                <a:schemeClr val="accent2">
                  <a:lumMod val="60000"/>
                </a:schemeClr>
              </a:solidFill>
              <a:ln w="9525">
                <a:solidFill>
                  <a:schemeClr val="accent2">
                    <a:lumMod val="60000"/>
                  </a:schemeClr>
                </a:solidFill>
              </a:ln>
              <a:effectLst/>
            </c:spPr>
          </c:marker>
          <c:cat>
            <c:strRef>
              <c:f>'Street, sidewalk, and trail sys'!$B$1:$F$1</c:f>
              <c:strCache>
                <c:ptCount val="5"/>
                <c:pt idx="0">
                  <c:v>Strongly agree</c:v>
                </c:pt>
                <c:pt idx="1">
                  <c:v>Somewhat agree</c:v>
                </c:pt>
                <c:pt idx="2">
                  <c:v>Indifferent- no strong opinion</c:v>
                </c:pt>
                <c:pt idx="3">
                  <c:v>Somewhat disagree</c:v>
                </c:pt>
                <c:pt idx="4">
                  <c:v>Strongly disagree</c:v>
                </c:pt>
              </c:strCache>
            </c:strRef>
          </c:cat>
          <c:val>
            <c:numRef>
              <c:f>'Street, sidewalk, and trail sys'!$B$9:$F$9</c:f>
              <c:numCache>
                <c:formatCode>General</c:formatCode>
                <c:ptCount val="5"/>
                <c:pt idx="0">
                  <c:v>8</c:v>
                </c:pt>
                <c:pt idx="1">
                  <c:v>25</c:v>
                </c:pt>
                <c:pt idx="2">
                  <c:v>18</c:v>
                </c:pt>
                <c:pt idx="3">
                  <c:v>18</c:v>
                </c:pt>
                <c:pt idx="4">
                  <c:v>15</c:v>
                </c:pt>
              </c:numCache>
            </c:numRef>
          </c:val>
          <c:smooth val="0"/>
          <c:extLst>
            <c:ext xmlns:c16="http://schemas.microsoft.com/office/drawing/2014/chart" uri="{C3380CC4-5D6E-409C-BE32-E72D297353CC}">
              <c16:uniqueId val="{00000007-1252-E84E-88F5-34926352D99A}"/>
            </c:ext>
          </c:extLst>
        </c:ser>
        <c:ser>
          <c:idx val="8"/>
          <c:order val="8"/>
          <c:tx>
            <c:strRef>
              <c:f>'Street, sidewalk, and trail sys'!$A$10</c:f>
              <c:strCache>
                <c:ptCount val="1"/>
                <c:pt idx="0">
                  <c:v>Sidewalks really don't matter to me</c:v>
                </c:pt>
              </c:strCache>
            </c:strRef>
          </c:tx>
          <c:spPr>
            <a:ln w="28575" cap="rnd">
              <a:solidFill>
                <a:schemeClr val="accent3">
                  <a:lumMod val="60000"/>
                </a:schemeClr>
              </a:solidFill>
              <a:prstDash val="sysDot"/>
              <a:round/>
            </a:ln>
            <a:effectLst/>
          </c:spPr>
          <c:marker>
            <c:symbol val="circle"/>
            <c:size val="5"/>
            <c:spPr>
              <a:solidFill>
                <a:schemeClr val="accent3">
                  <a:lumMod val="60000"/>
                </a:schemeClr>
              </a:solidFill>
              <a:ln w="9525">
                <a:solidFill>
                  <a:schemeClr val="accent3">
                    <a:lumMod val="60000"/>
                  </a:schemeClr>
                </a:solidFill>
              </a:ln>
              <a:effectLst/>
            </c:spPr>
          </c:marker>
          <c:cat>
            <c:strRef>
              <c:f>'Street, sidewalk, and trail sys'!$B$1:$F$1</c:f>
              <c:strCache>
                <c:ptCount val="5"/>
                <c:pt idx="0">
                  <c:v>Strongly agree</c:v>
                </c:pt>
                <c:pt idx="1">
                  <c:v>Somewhat agree</c:v>
                </c:pt>
                <c:pt idx="2">
                  <c:v>Indifferent- no strong opinion</c:v>
                </c:pt>
                <c:pt idx="3">
                  <c:v>Somewhat disagree</c:v>
                </c:pt>
                <c:pt idx="4">
                  <c:v>Strongly disagree</c:v>
                </c:pt>
              </c:strCache>
            </c:strRef>
          </c:cat>
          <c:val>
            <c:numRef>
              <c:f>'Street, sidewalk, and trail sys'!$B$10:$F$10</c:f>
              <c:numCache>
                <c:formatCode>General</c:formatCode>
                <c:ptCount val="5"/>
                <c:pt idx="0">
                  <c:v>8</c:v>
                </c:pt>
                <c:pt idx="1">
                  <c:v>12</c:v>
                </c:pt>
                <c:pt idx="2">
                  <c:v>22</c:v>
                </c:pt>
                <c:pt idx="3">
                  <c:v>19</c:v>
                </c:pt>
                <c:pt idx="4">
                  <c:v>23</c:v>
                </c:pt>
              </c:numCache>
            </c:numRef>
          </c:val>
          <c:smooth val="0"/>
          <c:extLst>
            <c:ext xmlns:c16="http://schemas.microsoft.com/office/drawing/2014/chart" uri="{C3380CC4-5D6E-409C-BE32-E72D297353CC}">
              <c16:uniqueId val="{00000008-1252-E84E-88F5-34926352D99A}"/>
            </c:ext>
          </c:extLst>
        </c:ser>
        <c:ser>
          <c:idx val="9"/>
          <c:order val="9"/>
          <c:tx>
            <c:strRef>
              <c:f>'Street, sidewalk, and trail sys'!$A$11</c:f>
              <c:strCache>
                <c:ptCount val="1"/>
                <c:pt idx="0">
                  <c:v>I would be interested in my taxpayer dollars being invested in a trail network in Earlham</c:v>
                </c:pt>
              </c:strCache>
            </c:strRef>
          </c:tx>
          <c:spPr>
            <a:ln w="28575" cap="rnd">
              <a:solidFill>
                <a:schemeClr val="accent4">
                  <a:lumMod val="60000"/>
                </a:schemeClr>
              </a:solidFill>
              <a:prstDash val="sysDot"/>
              <a:round/>
            </a:ln>
            <a:effectLst/>
          </c:spPr>
          <c:marker>
            <c:symbol val="circle"/>
            <c:size val="5"/>
            <c:spPr>
              <a:solidFill>
                <a:schemeClr val="accent4">
                  <a:lumMod val="60000"/>
                </a:schemeClr>
              </a:solidFill>
              <a:ln w="9525">
                <a:solidFill>
                  <a:schemeClr val="accent4">
                    <a:lumMod val="60000"/>
                  </a:schemeClr>
                </a:solidFill>
              </a:ln>
              <a:effectLst/>
            </c:spPr>
          </c:marker>
          <c:cat>
            <c:strRef>
              <c:f>'Street, sidewalk, and trail sys'!$B$1:$F$1</c:f>
              <c:strCache>
                <c:ptCount val="5"/>
                <c:pt idx="0">
                  <c:v>Strongly agree</c:v>
                </c:pt>
                <c:pt idx="1">
                  <c:v>Somewhat agree</c:v>
                </c:pt>
                <c:pt idx="2">
                  <c:v>Indifferent- no strong opinion</c:v>
                </c:pt>
                <c:pt idx="3">
                  <c:v>Somewhat disagree</c:v>
                </c:pt>
                <c:pt idx="4">
                  <c:v>Strongly disagree</c:v>
                </c:pt>
              </c:strCache>
            </c:strRef>
          </c:cat>
          <c:val>
            <c:numRef>
              <c:f>'Street, sidewalk, and trail sys'!$B$11:$F$11</c:f>
              <c:numCache>
                <c:formatCode>General</c:formatCode>
                <c:ptCount val="5"/>
                <c:pt idx="0">
                  <c:v>23</c:v>
                </c:pt>
                <c:pt idx="1">
                  <c:v>33</c:v>
                </c:pt>
                <c:pt idx="2">
                  <c:v>6</c:v>
                </c:pt>
                <c:pt idx="3">
                  <c:v>11</c:v>
                </c:pt>
                <c:pt idx="4">
                  <c:v>11</c:v>
                </c:pt>
              </c:numCache>
            </c:numRef>
          </c:val>
          <c:smooth val="0"/>
          <c:extLst>
            <c:ext xmlns:c16="http://schemas.microsoft.com/office/drawing/2014/chart" uri="{C3380CC4-5D6E-409C-BE32-E72D297353CC}">
              <c16:uniqueId val="{00000009-1252-E84E-88F5-34926352D99A}"/>
            </c:ext>
          </c:extLst>
        </c:ser>
        <c:ser>
          <c:idx val="10"/>
          <c:order val="10"/>
          <c:tx>
            <c:strRef>
              <c:f>'Street, sidewalk, and trail sys'!$A$12</c:f>
              <c:strCache>
                <c:ptCount val="1"/>
                <c:pt idx="0">
                  <c:v>Trails really don’t matter to me</c:v>
                </c:pt>
              </c:strCache>
            </c:strRef>
          </c:tx>
          <c:spPr>
            <a:ln w="28575" cap="rnd">
              <a:solidFill>
                <a:schemeClr val="accent5">
                  <a:lumMod val="60000"/>
                </a:schemeClr>
              </a:solidFill>
              <a:prstDash val="sysDot"/>
              <a:round/>
            </a:ln>
            <a:effectLst/>
          </c:spPr>
          <c:marker>
            <c:symbol val="circle"/>
            <c:size val="5"/>
            <c:spPr>
              <a:solidFill>
                <a:schemeClr val="accent5">
                  <a:lumMod val="60000"/>
                </a:schemeClr>
              </a:solidFill>
              <a:ln w="9525">
                <a:solidFill>
                  <a:schemeClr val="accent5">
                    <a:lumMod val="60000"/>
                  </a:schemeClr>
                </a:solidFill>
              </a:ln>
              <a:effectLst/>
            </c:spPr>
          </c:marker>
          <c:cat>
            <c:strRef>
              <c:f>'Street, sidewalk, and trail sys'!$B$1:$F$1</c:f>
              <c:strCache>
                <c:ptCount val="5"/>
                <c:pt idx="0">
                  <c:v>Strongly agree</c:v>
                </c:pt>
                <c:pt idx="1">
                  <c:v>Somewhat agree</c:v>
                </c:pt>
                <c:pt idx="2">
                  <c:v>Indifferent- no strong opinion</c:v>
                </c:pt>
                <c:pt idx="3">
                  <c:v>Somewhat disagree</c:v>
                </c:pt>
                <c:pt idx="4">
                  <c:v>Strongly disagree</c:v>
                </c:pt>
              </c:strCache>
            </c:strRef>
          </c:cat>
          <c:val>
            <c:numRef>
              <c:f>'Street, sidewalk, and trail sys'!$B$12:$F$12</c:f>
              <c:numCache>
                <c:formatCode>General</c:formatCode>
                <c:ptCount val="5"/>
                <c:pt idx="0">
                  <c:v>7</c:v>
                </c:pt>
                <c:pt idx="1">
                  <c:v>10</c:v>
                </c:pt>
                <c:pt idx="2">
                  <c:v>16</c:v>
                </c:pt>
                <c:pt idx="3">
                  <c:v>26</c:v>
                </c:pt>
                <c:pt idx="4">
                  <c:v>25</c:v>
                </c:pt>
              </c:numCache>
            </c:numRef>
          </c:val>
          <c:smooth val="0"/>
          <c:extLst>
            <c:ext xmlns:c16="http://schemas.microsoft.com/office/drawing/2014/chart" uri="{C3380CC4-5D6E-409C-BE32-E72D297353CC}">
              <c16:uniqueId val="{0000000A-1252-E84E-88F5-34926352D99A}"/>
            </c:ext>
          </c:extLst>
        </c:ser>
        <c:ser>
          <c:idx val="11"/>
          <c:order val="11"/>
          <c:tx>
            <c:strRef>
              <c:f>'Street, sidewalk, and trail sys'!$A$13</c:f>
              <c:strCache>
                <c:ptCount val="1"/>
                <c:pt idx="0">
                  <c:v>I think the City's plan should include a pedestrian or bicycle transportation improvement plan</c:v>
                </c:pt>
              </c:strCache>
            </c:strRef>
          </c:tx>
          <c:spPr>
            <a:ln w="28575" cap="rnd">
              <a:solidFill>
                <a:schemeClr val="accent6">
                  <a:lumMod val="60000"/>
                </a:schemeClr>
              </a:solidFill>
              <a:prstDash val="sysDot"/>
              <a:round/>
            </a:ln>
            <a:effectLst/>
          </c:spPr>
          <c:marker>
            <c:symbol val="circle"/>
            <c:size val="5"/>
            <c:spPr>
              <a:solidFill>
                <a:schemeClr val="accent6">
                  <a:lumMod val="60000"/>
                </a:schemeClr>
              </a:solidFill>
              <a:ln w="9525">
                <a:solidFill>
                  <a:schemeClr val="accent6">
                    <a:lumMod val="60000"/>
                  </a:schemeClr>
                </a:solidFill>
              </a:ln>
              <a:effectLst/>
            </c:spPr>
          </c:marker>
          <c:cat>
            <c:strRef>
              <c:f>'Street, sidewalk, and trail sys'!$B$1:$F$1</c:f>
              <c:strCache>
                <c:ptCount val="5"/>
                <c:pt idx="0">
                  <c:v>Strongly agree</c:v>
                </c:pt>
                <c:pt idx="1">
                  <c:v>Somewhat agree</c:v>
                </c:pt>
                <c:pt idx="2">
                  <c:v>Indifferent- no strong opinion</c:v>
                </c:pt>
                <c:pt idx="3">
                  <c:v>Somewhat disagree</c:v>
                </c:pt>
                <c:pt idx="4">
                  <c:v>Strongly disagree</c:v>
                </c:pt>
              </c:strCache>
            </c:strRef>
          </c:cat>
          <c:val>
            <c:numRef>
              <c:f>'Street, sidewalk, and trail sys'!$B$13:$F$13</c:f>
              <c:numCache>
                <c:formatCode>General</c:formatCode>
                <c:ptCount val="5"/>
                <c:pt idx="0">
                  <c:v>21</c:v>
                </c:pt>
                <c:pt idx="1">
                  <c:v>26</c:v>
                </c:pt>
                <c:pt idx="2">
                  <c:v>22</c:v>
                </c:pt>
                <c:pt idx="3">
                  <c:v>6</c:v>
                </c:pt>
                <c:pt idx="4">
                  <c:v>9</c:v>
                </c:pt>
              </c:numCache>
            </c:numRef>
          </c:val>
          <c:smooth val="0"/>
          <c:extLst>
            <c:ext xmlns:c16="http://schemas.microsoft.com/office/drawing/2014/chart" uri="{C3380CC4-5D6E-409C-BE32-E72D297353CC}">
              <c16:uniqueId val="{0000000B-1252-E84E-88F5-34926352D99A}"/>
            </c:ext>
          </c:extLst>
        </c:ser>
        <c:dLbls>
          <c:showLegendKey val="0"/>
          <c:showVal val="0"/>
          <c:showCatName val="0"/>
          <c:showSerName val="0"/>
          <c:showPercent val="0"/>
          <c:showBubbleSize val="0"/>
        </c:dLbls>
        <c:marker val="1"/>
        <c:smooth val="0"/>
        <c:axId val="1129567952"/>
        <c:axId val="1146349296"/>
      </c:lineChart>
      <c:catAx>
        <c:axId val="112956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6349296"/>
        <c:crosses val="autoZero"/>
        <c:auto val="1"/>
        <c:lblAlgn val="ctr"/>
        <c:lblOffset val="100"/>
        <c:noMultiLvlLbl val="0"/>
      </c:catAx>
      <c:valAx>
        <c:axId val="1146349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t>
                </a:r>
                <a:r>
                  <a:rPr lang="en-US" baseline="0" dirty="0"/>
                  <a:t> Respondents</a:t>
                </a:r>
                <a:endParaRPr lang="en-US" dirty="0"/>
              </a:p>
            </c:rich>
          </c:tx>
          <c:layout>
            <c:manualLayout>
              <c:xMode val="edge"/>
              <c:yMode val="edge"/>
              <c:x val="1.9384143287907687E-2"/>
              <c:y val="0.3816245117901376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9567952"/>
        <c:crosses val="autoZero"/>
        <c:crossBetween val="between"/>
      </c:valAx>
      <c:spPr>
        <a:noFill/>
        <a:ln>
          <a:noFill/>
        </a:ln>
        <a:effectLst/>
      </c:spPr>
    </c:plotArea>
    <c:legend>
      <c:legendPos val="r"/>
      <c:legendEntry>
        <c:idx val="4"/>
        <c:txPr>
          <a:bodyPr rot="0" spcFirstLastPara="1" vertOverflow="ellipsis" vert="horz" wrap="square" anchor="ctr" anchorCtr="1"/>
          <a:lstStyle/>
          <a:p>
            <a:pPr>
              <a:defRPr sz="900" b="0" i="0" u="none" strike="noStrike" kern="1200" baseline="0">
                <a:solidFill>
                  <a:srgbClr val="7030A0"/>
                </a:solidFill>
                <a:latin typeface="+mn-lt"/>
                <a:ea typeface="+mn-ea"/>
                <a:cs typeface="+mn-cs"/>
              </a:defRPr>
            </a:pPr>
            <a:endParaRPr lang="en-US"/>
          </a:p>
        </c:txPr>
      </c:legendEntry>
      <c:legendEntry>
        <c:idx val="5"/>
        <c:txPr>
          <a:bodyPr rot="0" spcFirstLastPara="1" vertOverflow="ellipsis" vert="horz" wrap="square" anchor="ctr" anchorCtr="1"/>
          <a:lstStyle/>
          <a:p>
            <a:pPr>
              <a:defRPr sz="900" b="0" i="0" u="none" strike="noStrike" kern="1200" baseline="0">
                <a:solidFill>
                  <a:srgbClr val="7030A0"/>
                </a:solidFill>
                <a:latin typeface="+mn-lt"/>
                <a:ea typeface="+mn-ea"/>
                <a:cs typeface="+mn-cs"/>
              </a:defRPr>
            </a:pPr>
            <a:endParaRPr lang="en-US"/>
          </a:p>
        </c:txPr>
      </c:legendEntry>
      <c:legendEntry>
        <c:idx val="6"/>
        <c:txPr>
          <a:bodyPr rot="0" spcFirstLastPara="1" vertOverflow="ellipsis" vert="horz" wrap="square" anchor="ctr" anchorCtr="1"/>
          <a:lstStyle/>
          <a:p>
            <a:pPr>
              <a:defRPr sz="900" b="0" i="0" u="none" strike="noStrike" kern="1200" baseline="0">
                <a:solidFill>
                  <a:srgbClr val="7030A0"/>
                </a:solidFill>
                <a:latin typeface="+mn-lt"/>
                <a:ea typeface="+mn-ea"/>
                <a:cs typeface="+mn-cs"/>
              </a:defRPr>
            </a:pPr>
            <a:endParaRPr lang="en-US"/>
          </a:p>
        </c:txPr>
      </c:legendEntry>
      <c:legendEntry>
        <c:idx val="9"/>
        <c:txPr>
          <a:bodyPr rot="0" spcFirstLastPara="1" vertOverflow="ellipsis" vert="horz" wrap="square" anchor="ctr" anchorCtr="1"/>
          <a:lstStyle/>
          <a:p>
            <a:pPr>
              <a:defRPr sz="900" b="0" i="0" u="none" strike="noStrike" kern="1200" baseline="0">
                <a:solidFill>
                  <a:srgbClr val="7030A0"/>
                </a:solidFill>
                <a:latin typeface="+mn-lt"/>
                <a:ea typeface="+mn-ea"/>
                <a:cs typeface="+mn-cs"/>
              </a:defRPr>
            </a:pPr>
            <a:endParaRPr lang="en-US"/>
          </a:p>
        </c:txPr>
      </c:legendEntry>
      <c:layout>
        <c:manualLayout>
          <c:xMode val="edge"/>
          <c:yMode val="edge"/>
          <c:x val="0.6451566793587421"/>
          <c:y val="5.1584801355642473E-2"/>
          <c:w val="0.3528871391076116"/>
          <c:h val="0.896830168758291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4ED7B-4668-411D-A791-B481540F1C12}"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17005722-06A0-49B8-943F-31A84558861D}">
      <dgm:prSet/>
      <dgm:spPr/>
      <dgm:t>
        <a:bodyPr/>
        <a:lstStyle/>
        <a:p>
          <a:r>
            <a:rPr lang="en-US" dirty="0"/>
            <a:t>What is the plan?</a:t>
          </a:r>
        </a:p>
      </dgm:t>
    </dgm:pt>
    <dgm:pt modelId="{B5482F5D-870D-4605-A840-C74D34D100EC}" type="parTrans" cxnId="{0ACA2A28-6EF0-4774-9C1F-61BA9671016E}">
      <dgm:prSet/>
      <dgm:spPr/>
      <dgm:t>
        <a:bodyPr/>
        <a:lstStyle/>
        <a:p>
          <a:endParaRPr lang="en-US"/>
        </a:p>
      </dgm:t>
    </dgm:pt>
    <dgm:pt modelId="{581646AA-ADC2-42AA-A09A-F83EF2AA9261}" type="sibTrans" cxnId="{0ACA2A28-6EF0-4774-9C1F-61BA9671016E}">
      <dgm:prSet/>
      <dgm:spPr/>
      <dgm:t>
        <a:bodyPr/>
        <a:lstStyle/>
        <a:p>
          <a:endParaRPr lang="en-US"/>
        </a:p>
      </dgm:t>
    </dgm:pt>
    <dgm:pt modelId="{55B1D5DF-E1A5-49F1-AA6D-B81BF8C8C872}">
      <dgm:prSet/>
      <dgm:spPr/>
      <dgm:t>
        <a:bodyPr/>
        <a:lstStyle/>
        <a:p>
          <a:r>
            <a:rPr lang="en-US" dirty="0"/>
            <a:t>Earlham today</a:t>
          </a:r>
        </a:p>
      </dgm:t>
    </dgm:pt>
    <dgm:pt modelId="{B2465E15-3D6A-4369-9215-5D693AD99928}" type="parTrans" cxnId="{5164D6E7-462D-4CC1-BECE-72D25D080FAD}">
      <dgm:prSet/>
      <dgm:spPr/>
      <dgm:t>
        <a:bodyPr/>
        <a:lstStyle/>
        <a:p>
          <a:endParaRPr lang="en-US"/>
        </a:p>
      </dgm:t>
    </dgm:pt>
    <dgm:pt modelId="{ED0A32EF-59E1-4294-A82D-244271F84739}" type="sibTrans" cxnId="{5164D6E7-462D-4CC1-BECE-72D25D080FAD}">
      <dgm:prSet/>
      <dgm:spPr/>
      <dgm:t>
        <a:bodyPr/>
        <a:lstStyle/>
        <a:p>
          <a:endParaRPr lang="en-US"/>
        </a:p>
      </dgm:t>
    </dgm:pt>
    <dgm:pt modelId="{3BB146C9-6AD8-401B-BF69-92E989185BAE}">
      <dgm:prSet/>
      <dgm:spPr/>
      <dgm:t>
        <a:bodyPr/>
        <a:lstStyle/>
        <a:p>
          <a:r>
            <a:rPr lang="en-US" dirty="0"/>
            <a:t>Earlham in 2040</a:t>
          </a:r>
        </a:p>
      </dgm:t>
    </dgm:pt>
    <dgm:pt modelId="{82C7BAA8-4418-4B60-A9D8-0C3DB867B92F}" type="parTrans" cxnId="{7D5F33EF-CABD-4F30-8D7E-533D4347C4ED}">
      <dgm:prSet/>
      <dgm:spPr/>
      <dgm:t>
        <a:bodyPr/>
        <a:lstStyle/>
        <a:p>
          <a:endParaRPr lang="en-US"/>
        </a:p>
      </dgm:t>
    </dgm:pt>
    <dgm:pt modelId="{91DF1BA6-DBAD-4E18-B807-85162639CF69}" type="sibTrans" cxnId="{7D5F33EF-CABD-4F30-8D7E-533D4347C4ED}">
      <dgm:prSet/>
      <dgm:spPr/>
      <dgm:t>
        <a:bodyPr/>
        <a:lstStyle/>
        <a:p>
          <a:endParaRPr lang="en-US"/>
        </a:p>
      </dgm:t>
    </dgm:pt>
    <dgm:pt modelId="{169C1714-C882-FF40-B0FB-289E1DD7429B}" type="pres">
      <dgm:prSet presAssocID="{CB14ED7B-4668-411D-A791-B481540F1C12}" presName="linear" presStyleCnt="0">
        <dgm:presLayoutVars>
          <dgm:dir/>
          <dgm:animLvl val="lvl"/>
          <dgm:resizeHandles val="exact"/>
        </dgm:presLayoutVars>
      </dgm:prSet>
      <dgm:spPr/>
    </dgm:pt>
    <dgm:pt modelId="{59116A21-2596-DA4E-A198-E98564BC847F}" type="pres">
      <dgm:prSet presAssocID="{17005722-06A0-49B8-943F-31A84558861D}" presName="parentLin" presStyleCnt="0"/>
      <dgm:spPr/>
    </dgm:pt>
    <dgm:pt modelId="{23671C15-82BE-2244-86B2-87E236E90759}" type="pres">
      <dgm:prSet presAssocID="{17005722-06A0-49B8-943F-31A84558861D}" presName="parentLeftMargin" presStyleLbl="node1" presStyleIdx="0" presStyleCnt="3"/>
      <dgm:spPr/>
    </dgm:pt>
    <dgm:pt modelId="{F2E9EC60-1EAC-7042-94A0-A51AC3ACC5D4}" type="pres">
      <dgm:prSet presAssocID="{17005722-06A0-49B8-943F-31A84558861D}" presName="parentText" presStyleLbl="node1" presStyleIdx="0" presStyleCnt="3">
        <dgm:presLayoutVars>
          <dgm:chMax val="0"/>
          <dgm:bulletEnabled val="1"/>
        </dgm:presLayoutVars>
      </dgm:prSet>
      <dgm:spPr/>
    </dgm:pt>
    <dgm:pt modelId="{AE4F8008-4E15-904B-B390-C3550033285F}" type="pres">
      <dgm:prSet presAssocID="{17005722-06A0-49B8-943F-31A84558861D}" presName="negativeSpace" presStyleCnt="0"/>
      <dgm:spPr/>
    </dgm:pt>
    <dgm:pt modelId="{06D39703-BD92-E04A-8984-902078361C38}" type="pres">
      <dgm:prSet presAssocID="{17005722-06A0-49B8-943F-31A84558861D}" presName="childText" presStyleLbl="conFgAcc1" presStyleIdx="0" presStyleCnt="3">
        <dgm:presLayoutVars>
          <dgm:bulletEnabled val="1"/>
        </dgm:presLayoutVars>
      </dgm:prSet>
      <dgm:spPr/>
    </dgm:pt>
    <dgm:pt modelId="{DC618B4B-490C-7545-89D8-B48E518061DA}" type="pres">
      <dgm:prSet presAssocID="{581646AA-ADC2-42AA-A09A-F83EF2AA9261}" presName="spaceBetweenRectangles" presStyleCnt="0"/>
      <dgm:spPr/>
    </dgm:pt>
    <dgm:pt modelId="{D08A64B6-7E33-0C47-9748-FC0F6A912B7C}" type="pres">
      <dgm:prSet presAssocID="{55B1D5DF-E1A5-49F1-AA6D-B81BF8C8C872}" presName="parentLin" presStyleCnt="0"/>
      <dgm:spPr/>
    </dgm:pt>
    <dgm:pt modelId="{FE15D20B-153F-B14F-B47D-BD499D77944B}" type="pres">
      <dgm:prSet presAssocID="{55B1D5DF-E1A5-49F1-AA6D-B81BF8C8C872}" presName="parentLeftMargin" presStyleLbl="node1" presStyleIdx="0" presStyleCnt="3"/>
      <dgm:spPr/>
    </dgm:pt>
    <dgm:pt modelId="{D28FB991-0442-D446-B65B-15CB5D16871D}" type="pres">
      <dgm:prSet presAssocID="{55B1D5DF-E1A5-49F1-AA6D-B81BF8C8C872}" presName="parentText" presStyleLbl="node1" presStyleIdx="1" presStyleCnt="3">
        <dgm:presLayoutVars>
          <dgm:chMax val="0"/>
          <dgm:bulletEnabled val="1"/>
        </dgm:presLayoutVars>
      </dgm:prSet>
      <dgm:spPr/>
    </dgm:pt>
    <dgm:pt modelId="{3CE42A88-D572-0142-9798-2404B409AE9E}" type="pres">
      <dgm:prSet presAssocID="{55B1D5DF-E1A5-49F1-AA6D-B81BF8C8C872}" presName="negativeSpace" presStyleCnt="0"/>
      <dgm:spPr/>
    </dgm:pt>
    <dgm:pt modelId="{42C73DA3-8AC1-E947-AF3A-F553A4B0CFFE}" type="pres">
      <dgm:prSet presAssocID="{55B1D5DF-E1A5-49F1-AA6D-B81BF8C8C872}" presName="childText" presStyleLbl="conFgAcc1" presStyleIdx="1" presStyleCnt="3">
        <dgm:presLayoutVars>
          <dgm:bulletEnabled val="1"/>
        </dgm:presLayoutVars>
      </dgm:prSet>
      <dgm:spPr/>
    </dgm:pt>
    <dgm:pt modelId="{842C20A8-65F6-3B41-B4CE-BBE9D522D317}" type="pres">
      <dgm:prSet presAssocID="{ED0A32EF-59E1-4294-A82D-244271F84739}" presName="spaceBetweenRectangles" presStyleCnt="0"/>
      <dgm:spPr/>
    </dgm:pt>
    <dgm:pt modelId="{27A5E546-91F1-5942-8542-C2FA0F2E46D5}" type="pres">
      <dgm:prSet presAssocID="{3BB146C9-6AD8-401B-BF69-92E989185BAE}" presName="parentLin" presStyleCnt="0"/>
      <dgm:spPr/>
    </dgm:pt>
    <dgm:pt modelId="{81A41F6B-0C7E-204D-8549-BB0B2C87AE23}" type="pres">
      <dgm:prSet presAssocID="{3BB146C9-6AD8-401B-BF69-92E989185BAE}" presName="parentLeftMargin" presStyleLbl="node1" presStyleIdx="1" presStyleCnt="3"/>
      <dgm:spPr/>
    </dgm:pt>
    <dgm:pt modelId="{B515E7BC-55E2-8845-A0EC-39AD1F846F61}" type="pres">
      <dgm:prSet presAssocID="{3BB146C9-6AD8-401B-BF69-92E989185BAE}" presName="parentText" presStyleLbl="node1" presStyleIdx="2" presStyleCnt="3">
        <dgm:presLayoutVars>
          <dgm:chMax val="0"/>
          <dgm:bulletEnabled val="1"/>
        </dgm:presLayoutVars>
      </dgm:prSet>
      <dgm:spPr/>
    </dgm:pt>
    <dgm:pt modelId="{1C095142-F992-5247-A633-76D61C311F6C}" type="pres">
      <dgm:prSet presAssocID="{3BB146C9-6AD8-401B-BF69-92E989185BAE}" presName="negativeSpace" presStyleCnt="0"/>
      <dgm:spPr/>
    </dgm:pt>
    <dgm:pt modelId="{9CF4CE6C-E909-2847-89A9-0F16C5A3B8AE}" type="pres">
      <dgm:prSet presAssocID="{3BB146C9-6AD8-401B-BF69-92E989185BAE}" presName="childText" presStyleLbl="conFgAcc1" presStyleIdx="2" presStyleCnt="3">
        <dgm:presLayoutVars>
          <dgm:bulletEnabled val="1"/>
        </dgm:presLayoutVars>
      </dgm:prSet>
      <dgm:spPr/>
    </dgm:pt>
  </dgm:ptLst>
  <dgm:cxnLst>
    <dgm:cxn modelId="{03AC4005-9D56-E046-A197-C2A8580094FD}" type="presOf" srcId="{17005722-06A0-49B8-943F-31A84558861D}" destId="{23671C15-82BE-2244-86B2-87E236E90759}" srcOrd="0" destOrd="0" presId="urn:microsoft.com/office/officeart/2005/8/layout/list1"/>
    <dgm:cxn modelId="{CC9FF326-78EE-5A46-AF3B-B79DAF11B5C1}" type="presOf" srcId="{55B1D5DF-E1A5-49F1-AA6D-B81BF8C8C872}" destId="{FE15D20B-153F-B14F-B47D-BD499D77944B}" srcOrd="0" destOrd="0" presId="urn:microsoft.com/office/officeart/2005/8/layout/list1"/>
    <dgm:cxn modelId="{0ACA2A28-6EF0-4774-9C1F-61BA9671016E}" srcId="{CB14ED7B-4668-411D-A791-B481540F1C12}" destId="{17005722-06A0-49B8-943F-31A84558861D}" srcOrd="0" destOrd="0" parTransId="{B5482F5D-870D-4605-A840-C74D34D100EC}" sibTransId="{581646AA-ADC2-42AA-A09A-F83EF2AA9261}"/>
    <dgm:cxn modelId="{601FB36D-DFC6-654C-8E4E-82CEC96E40D8}" type="presOf" srcId="{3BB146C9-6AD8-401B-BF69-92E989185BAE}" destId="{B515E7BC-55E2-8845-A0EC-39AD1F846F61}" srcOrd="1" destOrd="0" presId="urn:microsoft.com/office/officeart/2005/8/layout/list1"/>
    <dgm:cxn modelId="{2CD1C76E-D607-B74B-B568-E6F2997310AA}" type="presOf" srcId="{17005722-06A0-49B8-943F-31A84558861D}" destId="{F2E9EC60-1EAC-7042-94A0-A51AC3ACC5D4}" srcOrd="1" destOrd="0" presId="urn:microsoft.com/office/officeart/2005/8/layout/list1"/>
    <dgm:cxn modelId="{7B74DDA6-B546-5740-BBD3-25AA1476C38B}" type="presOf" srcId="{CB14ED7B-4668-411D-A791-B481540F1C12}" destId="{169C1714-C882-FF40-B0FB-289E1DD7429B}" srcOrd="0" destOrd="0" presId="urn:microsoft.com/office/officeart/2005/8/layout/list1"/>
    <dgm:cxn modelId="{91ED12CE-7224-574D-B21A-AE30D6AB4AC8}" type="presOf" srcId="{3BB146C9-6AD8-401B-BF69-92E989185BAE}" destId="{81A41F6B-0C7E-204D-8549-BB0B2C87AE23}" srcOrd="0" destOrd="0" presId="urn:microsoft.com/office/officeart/2005/8/layout/list1"/>
    <dgm:cxn modelId="{5164D6E7-462D-4CC1-BECE-72D25D080FAD}" srcId="{CB14ED7B-4668-411D-A791-B481540F1C12}" destId="{55B1D5DF-E1A5-49F1-AA6D-B81BF8C8C872}" srcOrd="1" destOrd="0" parTransId="{B2465E15-3D6A-4369-9215-5D693AD99928}" sibTransId="{ED0A32EF-59E1-4294-A82D-244271F84739}"/>
    <dgm:cxn modelId="{7D5F33EF-CABD-4F30-8D7E-533D4347C4ED}" srcId="{CB14ED7B-4668-411D-A791-B481540F1C12}" destId="{3BB146C9-6AD8-401B-BF69-92E989185BAE}" srcOrd="2" destOrd="0" parTransId="{82C7BAA8-4418-4B60-A9D8-0C3DB867B92F}" sibTransId="{91DF1BA6-DBAD-4E18-B807-85162639CF69}"/>
    <dgm:cxn modelId="{B331B1F0-4B26-1241-A2AC-49115956D6ED}" type="presOf" srcId="{55B1D5DF-E1A5-49F1-AA6D-B81BF8C8C872}" destId="{D28FB991-0442-D446-B65B-15CB5D16871D}" srcOrd="1" destOrd="0" presId="urn:microsoft.com/office/officeart/2005/8/layout/list1"/>
    <dgm:cxn modelId="{53B6BCD9-13F4-2440-B5DE-0DDEF0508D2E}" type="presParOf" srcId="{169C1714-C882-FF40-B0FB-289E1DD7429B}" destId="{59116A21-2596-DA4E-A198-E98564BC847F}" srcOrd="0" destOrd="0" presId="urn:microsoft.com/office/officeart/2005/8/layout/list1"/>
    <dgm:cxn modelId="{1B182422-4B34-7C4B-B77D-2F63826E1A38}" type="presParOf" srcId="{59116A21-2596-DA4E-A198-E98564BC847F}" destId="{23671C15-82BE-2244-86B2-87E236E90759}" srcOrd="0" destOrd="0" presId="urn:microsoft.com/office/officeart/2005/8/layout/list1"/>
    <dgm:cxn modelId="{CF0D87A7-A619-734C-BA39-54E2251E9DBA}" type="presParOf" srcId="{59116A21-2596-DA4E-A198-E98564BC847F}" destId="{F2E9EC60-1EAC-7042-94A0-A51AC3ACC5D4}" srcOrd="1" destOrd="0" presId="urn:microsoft.com/office/officeart/2005/8/layout/list1"/>
    <dgm:cxn modelId="{91E78891-C6AC-B348-9667-2FD943F265DB}" type="presParOf" srcId="{169C1714-C882-FF40-B0FB-289E1DD7429B}" destId="{AE4F8008-4E15-904B-B390-C3550033285F}" srcOrd="1" destOrd="0" presId="urn:microsoft.com/office/officeart/2005/8/layout/list1"/>
    <dgm:cxn modelId="{2417DC99-26EE-1945-8366-87C6783FA7A4}" type="presParOf" srcId="{169C1714-C882-FF40-B0FB-289E1DD7429B}" destId="{06D39703-BD92-E04A-8984-902078361C38}" srcOrd="2" destOrd="0" presId="urn:microsoft.com/office/officeart/2005/8/layout/list1"/>
    <dgm:cxn modelId="{F348C7C8-A497-C044-A3E5-D105D27FB647}" type="presParOf" srcId="{169C1714-C882-FF40-B0FB-289E1DD7429B}" destId="{DC618B4B-490C-7545-89D8-B48E518061DA}" srcOrd="3" destOrd="0" presId="urn:microsoft.com/office/officeart/2005/8/layout/list1"/>
    <dgm:cxn modelId="{329E87BA-0711-1042-8B54-3049E3E0B85D}" type="presParOf" srcId="{169C1714-C882-FF40-B0FB-289E1DD7429B}" destId="{D08A64B6-7E33-0C47-9748-FC0F6A912B7C}" srcOrd="4" destOrd="0" presId="urn:microsoft.com/office/officeart/2005/8/layout/list1"/>
    <dgm:cxn modelId="{2BA3D60E-127A-C94B-9BA0-A02F6CC9E507}" type="presParOf" srcId="{D08A64B6-7E33-0C47-9748-FC0F6A912B7C}" destId="{FE15D20B-153F-B14F-B47D-BD499D77944B}" srcOrd="0" destOrd="0" presId="urn:microsoft.com/office/officeart/2005/8/layout/list1"/>
    <dgm:cxn modelId="{E28D061A-796A-DB40-AFC6-DABA8BC20A6B}" type="presParOf" srcId="{D08A64B6-7E33-0C47-9748-FC0F6A912B7C}" destId="{D28FB991-0442-D446-B65B-15CB5D16871D}" srcOrd="1" destOrd="0" presId="urn:microsoft.com/office/officeart/2005/8/layout/list1"/>
    <dgm:cxn modelId="{EC91F601-69C7-CC43-90C4-0A6EC7CB86AE}" type="presParOf" srcId="{169C1714-C882-FF40-B0FB-289E1DD7429B}" destId="{3CE42A88-D572-0142-9798-2404B409AE9E}" srcOrd="5" destOrd="0" presId="urn:microsoft.com/office/officeart/2005/8/layout/list1"/>
    <dgm:cxn modelId="{64B98E05-F28D-5B4D-B78D-EB1A6F71A918}" type="presParOf" srcId="{169C1714-C882-FF40-B0FB-289E1DD7429B}" destId="{42C73DA3-8AC1-E947-AF3A-F553A4B0CFFE}" srcOrd="6" destOrd="0" presId="urn:microsoft.com/office/officeart/2005/8/layout/list1"/>
    <dgm:cxn modelId="{FBAF9FAF-53DE-1744-8F01-7BBF5BFE411A}" type="presParOf" srcId="{169C1714-C882-FF40-B0FB-289E1DD7429B}" destId="{842C20A8-65F6-3B41-B4CE-BBE9D522D317}" srcOrd="7" destOrd="0" presId="urn:microsoft.com/office/officeart/2005/8/layout/list1"/>
    <dgm:cxn modelId="{1DAFC6F0-C67B-5D49-84AF-7CFF8FF27603}" type="presParOf" srcId="{169C1714-C882-FF40-B0FB-289E1DD7429B}" destId="{27A5E546-91F1-5942-8542-C2FA0F2E46D5}" srcOrd="8" destOrd="0" presId="urn:microsoft.com/office/officeart/2005/8/layout/list1"/>
    <dgm:cxn modelId="{3F4CD17E-DFDA-9642-94A1-4B99B6602AF9}" type="presParOf" srcId="{27A5E546-91F1-5942-8542-C2FA0F2E46D5}" destId="{81A41F6B-0C7E-204D-8549-BB0B2C87AE23}" srcOrd="0" destOrd="0" presId="urn:microsoft.com/office/officeart/2005/8/layout/list1"/>
    <dgm:cxn modelId="{0DB4EB96-4D1F-584E-A863-B19FC5554AE7}" type="presParOf" srcId="{27A5E546-91F1-5942-8542-C2FA0F2E46D5}" destId="{B515E7BC-55E2-8845-A0EC-39AD1F846F61}" srcOrd="1" destOrd="0" presId="urn:microsoft.com/office/officeart/2005/8/layout/list1"/>
    <dgm:cxn modelId="{27519D1C-DCA9-9642-92D6-AA00D9F8DEA1}" type="presParOf" srcId="{169C1714-C882-FF40-B0FB-289E1DD7429B}" destId="{1C095142-F992-5247-A633-76D61C311F6C}" srcOrd="9" destOrd="0" presId="urn:microsoft.com/office/officeart/2005/8/layout/list1"/>
    <dgm:cxn modelId="{13416725-5406-7145-88B5-5D3ADA6EF534}" type="presParOf" srcId="{169C1714-C882-FF40-B0FB-289E1DD7429B}" destId="{9CF4CE6C-E909-2847-89A9-0F16C5A3B8A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8115ED-11E7-4D74-BB08-6C946B605FA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DC05C19-EBE2-4B2E-AB22-02D5853A2D70}">
      <dgm:prSet/>
      <dgm:spPr/>
      <dgm:t>
        <a:bodyPr/>
        <a:lstStyle/>
        <a:p>
          <a:r>
            <a:rPr lang="en-US" dirty="0"/>
            <a:t>High level</a:t>
          </a:r>
        </a:p>
      </dgm:t>
    </dgm:pt>
    <dgm:pt modelId="{04998388-0371-4E1F-9D39-F55DF06FAE17}" type="parTrans" cxnId="{9D978910-59AE-4A6B-9F6B-AE5A8B2B5BC9}">
      <dgm:prSet/>
      <dgm:spPr/>
      <dgm:t>
        <a:bodyPr/>
        <a:lstStyle/>
        <a:p>
          <a:endParaRPr lang="en-US"/>
        </a:p>
      </dgm:t>
    </dgm:pt>
    <dgm:pt modelId="{62B1691C-9512-49D6-99F2-0C10C18A1AD6}" type="sibTrans" cxnId="{9D978910-59AE-4A6B-9F6B-AE5A8B2B5BC9}">
      <dgm:prSet/>
      <dgm:spPr/>
      <dgm:t>
        <a:bodyPr/>
        <a:lstStyle/>
        <a:p>
          <a:endParaRPr lang="en-US"/>
        </a:p>
      </dgm:t>
    </dgm:pt>
    <dgm:pt modelId="{FC7E01DB-8F21-4764-8EE1-59385FF140E1}">
      <dgm:prSet/>
      <dgm:spPr/>
      <dgm:t>
        <a:bodyPr/>
        <a:lstStyle/>
        <a:p>
          <a:r>
            <a:rPr lang="en-US" dirty="0"/>
            <a:t>Comprehensive</a:t>
          </a:r>
        </a:p>
      </dgm:t>
    </dgm:pt>
    <dgm:pt modelId="{6875C8BA-0FF7-4132-BD96-52A1E1104D54}" type="parTrans" cxnId="{54C5EF5B-FC7E-4F65-A5B2-FBC77DE8502A}">
      <dgm:prSet/>
      <dgm:spPr/>
      <dgm:t>
        <a:bodyPr/>
        <a:lstStyle/>
        <a:p>
          <a:endParaRPr lang="en-US"/>
        </a:p>
      </dgm:t>
    </dgm:pt>
    <dgm:pt modelId="{31FCB455-3BEE-45CC-88BB-124C340BCDFE}" type="sibTrans" cxnId="{54C5EF5B-FC7E-4F65-A5B2-FBC77DE8502A}">
      <dgm:prSet/>
      <dgm:spPr/>
      <dgm:t>
        <a:bodyPr/>
        <a:lstStyle/>
        <a:p>
          <a:endParaRPr lang="en-US"/>
        </a:p>
      </dgm:t>
    </dgm:pt>
    <dgm:pt modelId="{2A9F5349-4186-4FC0-9EB6-9BD7B35F981D}">
      <dgm:prSet/>
      <dgm:spPr/>
      <dgm:t>
        <a:bodyPr/>
        <a:lstStyle/>
        <a:p>
          <a:r>
            <a:rPr lang="en-US" dirty="0"/>
            <a:t>Vision-focused</a:t>
          </a:r>
        </a:p>
      </dgm:t>
    </dgm:pt>
    <dgm:pt modelId="{A6F2EF77-33CD-404D-A608-418CC2A3CA2D}" type="parTrans" cxnId="{F86E24BB-7A9D-4C5B-96F4-437EE696FFEA}">
      <dgm:prSet/>
      <dgm:spPr/>
      <dgm:t>
        <a:bodyPr/>
        <a:lstStyle/>
        <a:p>
          <a:endParaRPr lang="en-US"/>
        </a:p>
      </dgm:t>
    </dgm:pt>
    <dgm:pt modelId="{007F094B-A2CC-412B-997B-F954B5F4FF3B}" type="sibTrans" cxnId="{F86E24BB-7A9D-4C5B-96F4-437EE696FFEA}">
      <dgm:prSet/>
      <dgm:spPr/>
      <dgm:t>
        <a:bodyPr/>
        <a:lstStyle/>
        <a:p>
          <a:endParaRPr lang="en-US"/>
        </a:p>
      </dgm:t>
    </dgm:pt>
    <dgm:pt modelId="{72B4185E-0BE8-43B6-81D1-0249C6DE16A3}">
      <dgm:prSet/>
      <dgm:spPr/>
      <dgm:t>
        <a:bodyPr/>
        <a:lstStyle/>
        <a:p>
          <a:r>
            <a:rPr lang="en-US" dirty="0"/>
            <a:t>Land-use oriented</a:t>
          </a:r>
        </a:p>
      </dgm:t>
    </dgm:pt>
    <dgm:pt modelId="{094D9EB4-EB56-4D7F-825E-8DDFBE65F38E}" type="parTrans" cxnId="{2AA2BCFC-B3D5-4292-BFEA-F5AB11BC1620}">
      <dgm:prSet/>
      <dgm:spPr/>
      <dgm:t>
        <a:bodyPr/>
        <a:lstStyle/>
        <a:p>
          <a:endParaRPr lang="en-US"/>
        </a:p>
      </dgm:t>
    </dgm:pt>
    <dgm:pt modelId="{5DB7BA4E-1787-4B84-B36B-9F8AC5B557B0}" type="sibTrans" cxnId="{2AA2BCFC-B3D5-4292-BFEA-F5AB11BC1620}">
      <dgm:prSet/>
      <dgm:spPr/>
      <dgm:t>
        <a:bodyPr/>
        <a:lstStyle/>
        <a:p>
          <a:endParaRPr lang="en-US"/>
        </a:p>
      </dgm:t>
    </dgm:pt>
    <dgm:pt modelId="{C2F0CB00-08AB-A84D-A6FB-07AD2B1E8217}" type="pres">
      <dgm:prSet presAssocID="{288115ED-11E7-4D74-BB08-6C946B605FAC}" presName="linear" presStyleCnt="0">
        <dgm:presLayoutVars>
          <dgm:animLvl val="lvl"/>
          <dgm:resizeHandles val="exact"/>
        </dgm:presLayoutVars>
      </dgm:prSet>
      <dgm:spPr/>
    </dgm:pt>
    <dgm:pt modelId="{D2731EEE-C183-0A4C-B42F-86D22EBB104B}" type="pres">
      <dgm:prSet presAssocID="{7DC05C19-EBE2-4B2E-AB22-02D5853A2D70}" presName="parentText" presStyleLbl="node1" presStyleIdx="0" presStyleCnt="4">
        <dgm:presLayoutVars>
          <dgm:chMax val="0"/>
          <dgm:bulletEnabled val="1"/>
        </dgm:presLayoutVars>
      </dgm:prSet>
      <dgm:spPr/>
    </dgm:pt>
    <dgm:pt modelId="{158821D3-4C8A-EB47-9FEF-FE436D77B2A5}" type="pres">
      <dgm:prSet presAssocID="{62B1691C-9512-49D6-99F2-0C10C18A1AD6}" presName="spacer" presStyleCnt="0"/>
      <dgm:spPr/>
    </dgm:pt>
    <dgm:pt modelId="{17D44A4D-7CBF-E642-91A0-70BA16CA95A6}" type="pres">
      <dgm:prSet presAssocID="{FC7E01DB-8F21-4764-8EE1-59385FF140E1}" presName="parentText" presStyleLbl="node1" presStyleIdx="1" presStyleCnt="4">
        <dgm:presLayoutVars>
          <dgm:chMax val="0"/>
          <dgm:bulletEnabled val="1"/>
        </dgm:presLayoutVars>
      </dgm:prSet>
      <dgm:spPr/>
    </dgm:pt>
    <dgm:pt modelId="{7FC02CC5-4FBA-1C4C-96A5-42AA9ABEA167}" type="pres">
      <dgm:prSet presAssocID="{31FCB455-3BEE-45CC-88BB-124C340BCDFE}" presName="spacer" presStyleCnt="0"/>
      <dgm:spPr/>
    </dgm:pt>
    <dgm:pt modelId="{9061C9FA-B886-2B4D-9371-0B79C740BD72}" type="pres">
      <dgm:prSet presAssocID="{2A9F5349-4186-4FC0-9EB6-9BD7B35F981D}" presName="parentText" presStyleLbl="node1" presStyleIdx="2" presStyleCnt="4">
        <dgm:presLayoutVars>
          <dgm:chMax val="0"/>
          <dgm:bulletEnabled val="1"/>
        </dgm:presLayoutVars>
      </dgm:prSet>
      <dgm:spPr/>
    </dgm:pt>
    <dgm:pt modelId="{5CE74DA0-E28A-3442-9FDB-54EE8D62EFD4}" type="pres">
      <dgm:prSet presAssocID="{007F094B-A2CC-412B-997B-F954B5F4FF3B}" presName="spacer" presStyleCnt="0"/>
      <dgm:spPr/>
    </dgm:pt>
    <dgm:pt modelId="{09A2B19A-0D71-7C41-92ED-D588CD53C09A}" type="pres">
      <dgm:prSet presAssocID="{72B4185E-0BE8-43B6-81D1-0249C6DE16A3}" presName="parentText" presStyleLbl="node1" presStyleIdx="3" presStyleCnt="4">
        <dgm:presLayoutVars>
          <dgm:chMax val="0"/>
          <dgm:bulletEnabled val="1"/>
        </dgm:presLayoutVars>
      </dgm:prSet>
      <dgm:spPr/>
    </dgm:pt>
  </dgm:ptLst>
  <dgm:cxnLst>
    <dgm:cxn modelId="{9D978910-59AE-4A6B-9F6B-AE5A8B2B5BC9}" srcId="{288115ED-11E7-4D74-BB08-6C946B605FAC}" destId="{7DC05C19-EBE2-4B2E-AB22-02D5853A2D70}" srcOrd="0" destOrd="0" parTransId="{04998388-0371-4E1F-9D39-F55DF06FAE17}" sibTransId="{62B1691C-9512-49D6-99F2-0C10C18A1AD6}"/>
    <dgm:cxn modelId="{357F565B-E53F-0F43-A507-EB44B9D7E100}" type="presOf" srcId="{288115ED-11E7-4D74-BB08-6C946B605FAC}" destId="{C2F0CB00-08AB-A84D-A6FB-07AD2B1E8217}" srcOrd="0" destOrd="0" presId="urn:microsoft.com/office/officeart/2005/8/layout/vList2"/>
    <dgm:cxn modelId="{54C5EF5B-FC7E-4F65-A5B2-FBC77DE8502A}" srcId="{288115ED-11E7-4D74-BB08-6C946B605FAC}" destId="{FC7E01DB-8F21-4764-8EE1-59385FF140E1}" srcOrd="1" destOrd="0" parTransId="{6875C8BA-0FF7-4132-BD96-52A1E1104D54}" sibTransId="{31FCB455-3BEE-45CC-88BB-124C340BCDFE}"/>
    <dgm:cxn modelId="{B58EC256-CC75-3447-8DB7-C6C46CCC97AC}" type="presOf" srcId="{72B4185E-0BE8-43B6-81D1-0249C6DE16A3}" destId="{09A2B19A-0D71-7C41-92ED-D588CD53C09A}" srcOrd="0" destOrd="0" presId="urn:microsoft.com/office/officeart/2005/8/layout/vList2"/>
    <dgm:cxn modelId="{2D207D97-9001-264C-8BCB-25602F85D86D}" type="presOf" srcId="{2A9F5349-4186-4FC0-9EB6-9BD7B35F981D}" destId="{9061C9FA-B886-2B4D-9371-0B79C740BD72}" srcOrd="0" destOrd="0" presId="urn:microsoft.com/office/officeart/2005/8/layout/vList2"/>
    <dgm:cxn modelId="{918DE8AB-AE86-C147-9835-D980AD08B414}" type="presOf" srcId="{7DC05C19-EBE2-4B2E-AB22-02D5853A2D70}" destId="{D2731EEE-C183-0A4C-B42F-86D22EBB104B}" srcOrd="0" destOrd="0" presId="urn:microsoft.com/office/officeart/2005/8/layout/vList2"/>
    <dgm:cxn modelId="{DD9943B9-064A-F44E-AB3A-EF180C5E6ED9}" type="presOf" srcId="{FC7E01DB-8F21-4764-8EE1-59385FF140E1}" destId="{17D44A4D-7CBF-E642-91A0-70BA16CA95A6}" srcOrd="0" destOrd="0" presId="urn:microsoft.com/office/officeart/2005/8/layout/vList2"/>
    <dgm:cxn modelId="{F86E24BB-7A9D-4C5B-96F4-437EE696FFEA}" srcId="{288115ED-11E7-4D74-BB08-6C946B605FAC}" destId="{2A9F5349-4186-4FC0-9EB6-9BD7B35F981D}" srcOrd="2" destOrd="0" parTransId="{A6F2EF77-33CD-404D-A608-418CC2A3CA2D}" sibTransId="{007F094B-A2CC-412B-997B-F954B5F4FF3B}"/>
    <dgm:cxn modelId="{2AA2BCFC-B3D5-4292-BFEA-F5AB11BC1620}" srcId="{288115ED-11E7-4D74-BB08-6C946B605FAC}" destId="{72B4185E-0BE8-43B6-81D1-0249C6DE16A3}" srcOrd="3" destOrd="0" parTransId="{094D9EB4-EB56-4D7F-825E-8DDFBE65F38E}" sibTransId="{5DB7BA4E-1787-4B84-B36B-9F8AC5B557B0}"/>
    <dgm:cxn modelId="{D488272D-2A4B-0649-B761-E32B1A263299}" type="presParOf" srcId="{C2F0CB00-08AB-A84D-A6FB-07AD2B1E8217}" destId="{D2731EEE-C183-0A4C-B42F-86D22EBB104B}" srcOrd="0" destOrd="0" presId="urn:microsoft.com/office/officeart/2005/8/layout/vList2"/>
    <dgm:cxn modelId="{5425D614-F0BF-4E4A-9D03-CD2E1B4F56EA}" type="presParOf" srcId="{C2F0CB00-08AB-A84D-A6FB-07AD2B1E8217}" destId="{158821D3-4C8A-EB47-9FEF-FE436D77B2A5}" srcOrd="1" destOrd="0" presId="urn:microsoft.com/office/officeart/2005/8/layout/vList2"/>
    <dgm:cxn modelId="{FBFDE458-4FF2-DB4C-8337-FEC14611DA53}" type="presParOf" srcId="{C2F0CB00-08AB-A84D-A6FB-07AD2B1E8217}" destId="{17D44A4D-7CBF-E642-91A0-70BA16CA95A6}" srcOrd="2" destOrd="0" presId="urn:microsoft.com/office/officeart/2005/8/layout/vList2"/>
    <dgm:cxn modelId="{FE4A18E9-9448-4B49-85CE-2CF0F245BABF}" type="presParOf" srcId="{C2F0CB00-08AB-A84D-A6FB-07AD2B1E8217}" destId="{7FC02CC5-4FBA-1C4C-96A5-42AA9ABEA167}" srcOrd="3" destOrd="0" presId="urn:microsoft.com/office/officeart/2005/8/layout/vList2"/>
    <dgm:cxn modelId="{04D36D9C-6990-0941-9639-01328602DECB}" type="presParOf" srcId="{C2F0CB00-08AB-A84D-A6FB-07AD2B1E8217}" destId="{9061C9FA-B886-2B4D-9371-0B79C740BD72}" srcOrd="4" destOrd="0" presId="urn:microsoft.com/office/officeart/2005/8/layout/vList2"/>
    <dgm:cxn modelId="{057FF3EF-E37F-F240-9939-A33FC816F263}" type="presParOf" srcId="{C2F0CB00-08AB-A84D-A6FB-07AD2B1E8217}" destId="{5CE74DA0-E28A-3442-9FDB-54EE8D62EFD4}" srcOrd="5" destOrd="0" presId="urn:microsoft.com/office/officeart/2005/8/layout/vList2"/>
    <dgm:cxn modelId="{C239B283-1181-A54F-B5C7-DADB4927C792}" type="presParOf" srcId="{C2F0CB00-08AB-A84D-A6FB-07AD2B1E8217}" destId="{09A2B19A-0D71-7C41-92ED-D588CD53C09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39703-BD92-E04A-8984-902078361C38}">
      <dsp:nvSpPr>
        <dsp:cNvPr id="0" name=""/>
        <dsp:cNvSpPr/>
      </dsp:nvSpPr>
      <dsp:spPr>
        <a:xfrm>
          <a:off x="0" y="735387"/>
          <a:ext cx="7846605" cy="118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E9EC60-1EAC-7042-94A0-A51AC3ACC5D4}">
      <dsp:nvSpPr>
        <dsp:cNvPr id="0" name=""/>
        <dsp:cNvSpPr/>
      </dsp:nvSpPr>
      <dsp:spPr>
        <a:xfrm>
          <a:off x="392330" y="41667"/>
          <a:ext cx="5492623" cy="1387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608" tIns="0" rIns="207608" bIns="0" numCol="1" spcCol="1270" anchor="ctr" anchorCtr="0">
          <a:noAutofit/>
        </a:bodyPr>
        <a:lstStyle/>
        <a:p>
          <a:pPr marL="0" lvl="0" indent="0" algn="l" defTabSz="2089150">
            <a:lnSpc>
              <a:spcPct val="90000"/>
            </a:lnSpc>
            <a:spcBef>
              <a:spcPct val="0"/>
            </a:spcBef>
            <a:spcAft>
              <a:spcPct val="35000"/>
            </a:spcAft>
            <a:buNone/>
          </a:pPr>
          <a:r>
            <a:rPr lang="en-US" sz="4700" kern="1200"/>
            <a:t>What is the plan?</a:t>
          </a:r>
        </a:p>
      </dsp:txBody>
      <dsp:txXfrm>
        <a:off x="460059" y="109396"/>
        <a:ext cx="5357165" cy="1251982"/>
      </dsp:txXfrm>
    </dsp:sp>
    <dsp:sp modelId="{42C73DA3-8AC1-E947-AF3A-F553A4B0CFFE}">
      <dsp:nvSpPr>
        <dsp:cNvPr id="0" name=""/>
        <dsp:cNvSpPr/>
      </dsp:nvSpPr>
      <dsp:spPr>
        <a:xfrm>
          <a:off x="0" y="2867307"/>
          <a:ext cx="7846605" cy="1184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8FB991-0442-D446-B65B-15CB5D16871D}">
      <dsp:nvSpPr>
        <dsp:cNvPr id="0" name=""/>
        <dsp:cNvSpPr/>
      </dsp:nvSpPr>
      <dsp:spPr>
        <a:xfrm>
          <a:off x="392330" y="2173587"/>
          <a:ext cx="5492623" cy="1387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608" tIns="0" rIns="207608" bIns="0" numCol="1" spcCol="1270" anchor="ctr" anchorCtr="0">
          <a:noAutofit/>
        </a:bodyPr>
        <a:lstStyle/>
        <a:p>
          <a:pPr marL="0" lvl="0" indent="0" algn="l" defTabSz="2089150">
            <a:lnSpc>
              <a:spcPct val="90000"/>
            </a:lnSpc>
            <a:spcBef>
              <a:spcPct val="0"/>
            </a:spcBef>
            <a:spcAft>
              <a:spcPct val="35000"/>
            </a:spcAft>
            <a:buNone/>
          </a:pPr>
          <a:r>
            <a:rPr lang="en-US" sz="4700" kern="1200"/>
            <a:t>Earlham today</a:t>
          </a:r>
        </a:p>
      </dsp:txBody>
      <dsp:txXfrm>
        <a:off x="460059" y="2241316"/>
        <a:ext cx="5357165" cy="1251982"/>
      </dsp:txXfrm>
    </dsp:sp>
    <dsp:sp modelId="{9CF4CE6C-E909-2847-89A9-0F16C5A3B8AE}">
      <dsp:nvSpPr>
        <dsp:cNvPr id="0" name=""/>
        <dsp:cNvSpPr/>
      </dsp:nvSpPr>
      <dsp:spPr>
        <a:xfrm>
          <a:off x="0" y="4999227"/>
          <a:ext cx="7846605" cy="1184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15E7BC-55E2-8845-A0EC-39AD1F846F61}">
      <dsp:nvSpPr>
        <dsp:cNvPr id="0" name=""/>
        <dsp:cNvSpPr/>
      </dsp:nvSpPr>
      <dsp:spPr>
        <a:xfrm>
          <a:off x="392330" y="4305507"/>
          <a:ext cx="5492623" cy="13874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7608" tIns="0" rIns="207608" bIns="0" numCol="1" spcCol="1270" anchor="ctr" anchorCtr="0">
          <a:noAutofit/>
        </a:bodyPr>
        <a:lstStyle/>
        <a:p>
          <a:pPr marL="0" lvl="0" indent="0" algn="l" defTabSz="2089150">
            <a:lnSpc>
              <a:spcPct val="90000"/>
            </a:lnSpc>
            <a:spcBef>
              <a:spcPct val="0"/>
            </a:spcBef>
            <a:spcAft>
              <a:spcPct val="35000"/>
            </a:spcAft>
            <a:buNone/>
          </a:pPr>
          <a:r>
            <a:rPr lang="en-US" sz="4700" kern="1200"/>
            <a:t>Earlham in 2040</a:t>
          </a:r>
        </a:p>
      </dsp:txBody>
      <dsp:txXfrm>
        <a:off x="460059" y="4373236"/>
        <a:ext cx="5357165" cy="1251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31EEE-C183-0A4C-B42F-86D22EBB104B}">
      <dsp:nvSpPr>
        <dsp:cNvPr id="0" name=""/>
        <dsp:cNvSpPr/>
      </dsp:nvSpPr>
      <dsp:spPr>
        <a:xfrm>
          <a:off x="0" y="26007"/>
          <a:ext cx="6172199" cy="13127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High level</a:t>
          </a:r>
        </a:p>
      </dsp:txBody>
      <dsp:txXfrm>
        <a:off x="64083" y="90090"/>
        <a:ext cx="6044033" cy="1184573"/>
      </dsp:txXfrm>
    </dsp:sp>
    <dsp:sp modelId="{17D44A4D-7CBF-E642-91A0-70BA16CA95A6}">
      <dsp:nvSpPr>
        <dsp:cNvPr id="0" name=""/>
        <dsp:cNvSpPr/>
      </dsp:nvSpPr>
      <dsp:spPr>
        <a:xfrm>
          <a:off x="0" y="1485627"/>
          <a:ext cx="6172199" cy="1312739"/>
        </a:xfrm>
        <a:prstGeom prst="roundRect">
          <a:avLst/>
        </a:prstGeom>
        <a:solidFill>
          <a:schemeClr val="accent2">
            <a:hueOff val="-504801"/>
            <a:satOff val="-207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Comprehensive</a:t>
          </a:r>
        </a:p>
      </dsp:txBody>
      <dsp:txXfrm>
        <a:off x="64083" y="1549710"/>
        <a:ext cx="6044033" cy="1184573"/>
      </dsp:txXfrm>
    </dsp:sp>
    <dsp:sp modelId="{9061C9FA-B886-2B4D-9371-0B79C740BD72}">
      <dsp:nvSpPr>
        <dsp:cNvPr id="0" name=""/>
        <dsp:cNvSpPr/>
      </dsp:nvSpPr>
      <dsp:spPr>
        <a:xfrm>
          <a:off x="0" y="2945247"/>
          <a:ext cx="6172199" cy="1312739"/>
        </a:xfrm>
        <a:prstGeom prst="roundRect">
          <a:avLst/>
        </a:prstGeom>
        <a:solidFill>
          <a:schemeClr val="accent2">
            <a:hueOff val="-1009602"/>
            <a:satOff val="-4149"/>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a:t>Vision-focused</a:t>
          </a:r>
        </a:p>
      </dsp:txBody>
      <dsp:txXfrm>
        <a:off x="64083" y="3009330"/>
        <a:ext cx="6044033" cy="1184573"/>
      </dsp:txXfrm>
    </dsp:sp>
    <dsp:sp modelId="{09A2B19A-0D71-7C41-92ED-D588CD53C09A}">
      <dsp:nvSpPr>
        <dsp:cNvPr id="0" name=""/>
        <dsp:cNvSpPr/>
      </dsp:nvSpPr>
      <dsp:spPr>
        <a:xfrm>
          <a:off x="0" y="4404867"/>
          <a:ext cx="6172199" cy="1312739"/>
        </a:xfrm>
        <a:prstGeom prst="roundRect">
          <a:avLst/>
        </a:prstGeom>
        <a:solidFill>
          <a:schemeClr val="accent2">
            <a:hueOff val="-1514403"/>
            <a:satOff val="-6224"/>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Land-use oriented</a:t>
          </a:r>
        </a:p>
      </dsp:txBody>
      <dsp:txXfrm>
        <a:off x="64083" y="4468950"/>
        <a:ext cx="6044033" cy="118457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65B910DF-B555-4D30-B35E-2297D59E32D0}" type="datetime1">
              <a:rPr lang="en-US" smtClean="0"/>
              <a:t>10/20/2023</a:t>
            </a:fld>
            <a:endParaRPr lang="en-US" dirty="0"/>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23209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29D1D79F-E600-4AC1-A639-0B9FB8286C38}" type="datetime1">
              <a:rPr lang="en-US" smtClean="0"/>
              <a:t>10/20/2023</a:t>
            </a:fld>
            <a:endParaRPr lang="en-US" dirty="0"/>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31959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390F5D60-A842-4D08-9D7D-A7A57AB501A2}" type="datetime1">
              <a:rPr lang="en-US" smtClean="0"/>
              <a:t>10/20/2023</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83180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2pPr marL="685800" indent="-228600">
              <a:buFont typeface="Courier New" panose="02070309020205020404" pitchFamily="49" charset="0"/>
              <a:buChar char="o"/>
              <a:defRPr/>
            </a:lvl2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0DF2F1F9-9322-493A-A9EE-BB75692CE5F5}" type="datetime1">
              <a:rPr lang="en-US" smtClean="0"/>
              <a:t>10/20/2023</a:t>
            </a:fld>
            <a:endParaRPr lang="en-US" dirty="0"/>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52985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7858DE51-4D5E-4D23-8181-86A5B05D5351}" type="datetime1">
              <a:rPr lang="en-US" smtClean="0"/>
              <a:t>10/20/2023</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416064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9C399FCA-87F3-427A-B1A2-15346103C68A}" type="datetime1">
              <a:rPr lang="en-US" smtClean="0"/>
              <a:t>10/20/2023</a:t>
            </a:fld>
            <a:endParaRPr lang="en-US" dirty="0"/>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406115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693DF709-7E2D-49E6-A629-D8E3363D194F}" type="datetime1">
              <a:rPr lang="en-US" smtClean="0"/>
              <a:t>10/20/2023</a:t>
            </a:fld>
            <a:endParaRPr lang="en-US" dirty="0"/>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17193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85D0A921-9375-4BAA-A7C2-7975528669FA}" type="datetime1">
              <a:rPr lang="en-US" smtClean="0"/>
              <a:t>10/20/2023</a:t>
            </a:fld>
            <a:endParaRPr lang="en-US" dirty="0"/>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13405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5D25425-F285-48AE-A409-A618E3EEA628}" type="datetime1">
              <a:rPr lang="en-US" smtClean="0"/>
              <a:t>10/20/2023</a:t>
            </a:fld>
            <a:endParaRPr lang="en-US" dirty="0"/>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24923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EB56A94D-7D6A-4378-93F6-A3A33186E34B}" type="datetime1">
              <a:rPr lang="en-US" smtClean="0"/>
              <a:t>10/20/2023</a:t>
            </a:fld>
            <a:endParaRPr lang="en-US" dirty="0"/>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16258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285FC0F9-687B-4417-9D77-CE2D7AD8C321}" type="datetime1">
              <a:rPr lang="en-US" smtClean="0"/>
              <a:t>10/20/2023</a:t>
            </a:fld>
            <a:endParaRPr lang="en-US" dirty="0"/>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68751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91916A1-FEE7-41E7-BEE3-2B4941A6F305}"/>
              </a:ext>
              <a:ext uri="{C183D7F6-B498-43B3-948B-1728B52AA6E4}">
                <adec:decorative xmlns:adec="http://schemas.microsoft.com/office/drawing/2017/decorative" val="1"/>
              </a:ext>
            </a:extLst>
          </p:cNvPr>
          <p:cNvGrpSpPr/>
          <p:nvPr/>
        </p:nvGrpSpPr>
        <p:grpSpPr>
          <a:xfrm>
            <a:off x="175990" y="62886"/>
            <a:ext cx="11708355" cy="6301715"/>
            <a:chOff x="175990" y="62886"/>
            <a:chExt cx="11708355" cy="6301715"/>
          </a:xfrm>
        </p:grpSpPr>
        <p:sp useBgFill="1">
          <p:nvSpPr>
            <p:cNvPr id="18" name="Graphic 10">
              <a:extLst>
                <a:ext uri="{FF2B5EF4-FFF2-40B4-BE49-F238E27FC236}">
                  <a16:creationId xmlns:a16="http://schemas.microsoft.com/office/drawing/2014/main" id="{EAFF5F08-677C-4873-9274-02B6FE751044}"/>
                </a:ext>
              </a:extLst>
            </p:cNvPr>
            <p:cNvSpPr/>
            <p:nvPr/>
          </p:nvSpPr>
          <p:spPr>
            <a:xfrm rot="2700000">
              <a:off x="175990" y="525742"/>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9" name="Graphic 10">
              <a:extLst>
                <a:ext uri="{FF2B5EF4-FFF2-40B4-BE49-F238E27FC236}">
                  <a16:creationId xmlns:a16="http://schemas.microsoft.com/office/drawing/2014/main" id="{16514C65-F179-4953-B660-5FC657697957}"/>
                </a:ext>
              </a:extLst>
            </p:cNvPr>
            <p:cNvSpPr/>
            <p:nvPr/>
          </p:nvSpPr>
          <p:spPr>
            <a:xfrm rot="2700000">
              <a:off x="8482021" y="62886"/>
              <a:ext cx="2322574" cy="2322574"/>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0" name="Graphic 10">
              <a:extLst>
                <a:ext uri="{FF2B5EF4-FFF2-40B4-BE49-F238E27FC236}">
                  <a16:creationId xmlns:a16="http://schemas.microsoft.com/office/drawing/2014/main" id="{DF5DA89C-9FED-4AE0-8C36-20612E77FAC0}"/>
                </a:ext>
              </a:extLst>
            </p:cNvPr>
            <p:cNvSpPr/>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1" name="Oval 20">
              <a:extLst>
                <a:ext uri="{FF2B5EF4-FFF2-40B4-BE49-F238E27FC236}">
                  <a16:creationId xmlns:a16="http://schemas.microsoft.com/office/drawing/2014/main" id="{FB98224C-F1DB-4F10-9B7F-93B86BA13F40}"/>
                </a:ext>
              </a:extLst>
            </p:cNvPr>
            <p:cNvSpPr/>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2" name="Oval 21">
              <a:extLst>
                <a:ext uri="{FF2B5EF4-FFF2-40B4-BE49-F238E27FC236}">
                  <a16:creationId xmlns:a16="http://schemas.microsoft.com/office/drawing/2014/main" id="{9AE1FC9E-06C9-4A12-8BE7-766C3DA8B9AC}"/>
                </a:ext>
              </a:extLst>
            </p:cNvPr>
            <p:cNvSpPr/>
            <p:nvPr/>
          </p:nvSpPr>
          <p:spPr>
            <a:xfrm rot="10800000">
              <a:off x="11352354" y="406586"/>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3" name="Oval 22">
              <a:extLst>
                <a:ext uri="{FF2B5EF4-FFF2-40B4-BE49-F238E27FC236}">
                  <a16:creationId xmlns:a16="http://schemas.microsoft.com/office/drawing/2014/main" id="{29954B75-D8C7-439C-A014-E644E3E2C0A5}"/>
                </a:ext>
              </a:extLst>
            </p:cNvPr>
            <p:cNvSpPr/>
            <p:nvPr/>
          </p:nvSpPr>
          <p:spPr>
            <a:xfrm rot="10800000">
              <a:off x="1678231" y="427615"/>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00800"/>
            <a:ext cx="2743200" cy="365125"/>
          </a:xfrm>
          <a:prstGeom prst="rect">
            <a:avLst/>
          </a:prstGeom>
        </p:spPr>
        <p:txBody>
          <a:bodyPr vert="horz" lIns="91440" tIns="45720" rIns="91440" bIns="45720" rtlCol="0" anchor="ctr"/>
          <a:lstStyle>
            <a:lvl1pPr algn="l">
              <a:defRPr sz="900" cap="all" spc="150" baseline="0">
                <a:solidFill>
                  <a:schemeClr val="tx1">
                    <a:tint val="75000"/>
                  </a:schemeClr>
                </a:solidFill>
              </a:defRPr>
            </a:lvl1pPr>
          </a:lstStyle>
          <a:p>
            <a:fld id="{B32DFD30-2122-4F4A-97B4-D0A849E36C5F}" type="datetime1">
              <a:rPr lang="en-US" smtClean="0"/>
              <a:t>10/20/2023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00800"/>
            <a:ext cx="4114800" cy="365125"/>
          </a:xfrm>
          <a:prstGeom prst="rect">
            <a:avLst/>
          </a:prstGeom>
        </p:spPr>
        <p:txBody>
          <a:bodyPr vert="horz" lIns="91440" tIns="45720" rIns="91440" bIns="45720" rtlCol="0" anchor="ctr"/>
          <a:lstStyle>
            <a:lvl1pPr algn="ctr">
              <a:defRPr sz="900" cap="all" spc="150" baseline="0">
                <a:solidFill>
                  <a:schemeClr val="tx1">
                    <a:tint val="75000"/>
                  </a:schemeClr>
                </a:solidFill>
              </a:defRPr>
            </a:lvl1pPr>
          </a:lstStyle>
          <a:p>
            <a:r>
              <a:rPr lang="en-US" dirty="0"/>
              <a:t>Sample Footer Text</a:t>
            </a: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00800"/>
            <a:ext cx="2743200" cy="365125"/>
          </a:xfrm>
          <a:prstGeom prst="rect">
            <a:avLst/>
          </a:prstGeom>
        </p:spPr>
        <p:txBody>
          <a:bodyPr vert="horz" lIns="91440" tIns="45720" rIns="91440" bIns="45720" rtlCol="0" anchor="ctr"/>
          <a:lstStyle>
            <a:lvl1pPr algn="r">
              <a:defRPr sz="900" cap="all" spc="150" baseline="0">
                <a:solidFill>
                  <a:schemeClr val="tx1">
                    <a:tint val="75000"/>
                  </a:schemeClr>
                </a:solidFill>
              </a:defRPr>
            </a:lvl1p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95773354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8" r:id="rId3"/>
    <p:sldLayoutId id="2147483687" r:id="rId4"/>
    <p:sldLayoutId id="214748368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Segoe UI"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Segoe UI"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Segoe UI"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niestadt@sicog.com" TargetMode="External"/><Relationship Id="rId2" Type="http://schemas.openxmlformats.org/officeDocument/2006/relationships/hyperlink" Target="mailto:rounds@sicog.com" TargetMode="External"/><Relationship Id="rId1" Type="http://schemas.openxmlformats.org/officeDocument/2006/relationships/slideLayout" Target="../slideLayouts/slideLayout2.xml"/><Relationship Id="rId4" Type="http://schemas.openxmlformats.org/officeDocument/2006/relationships/hyperlink" Target="http://www.sicog.com/"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11" name="Rectangle 10">
            <a:extLst>
              <a:ext uri="{FF2B5EF4-FFF2-40B4-BE49-F238E27FC236}">
                <a16:creationId xmlns:a16="http://schemas.microsoft.com/office/drawing/2014/main" id="{361EA5BB-A258-4E22-94F4-C79A44136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28" y="-19456"/>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6F17A899-785D-93B0-F2D0-F70D3DC2F27D}"/>
              </a:ext>
            </a:extLst>
          </p:cNvPr>
          <p:cNvSpPr>
            <a:spLocks noGrp="1"/>
          </p:cNvSpPr>
          <p:nvPr>
            <p:ph type="ctrTitle"/>
          </p:nvPr>
        </p:nvSpPr>
        <p:spPr>
          <a:xfrm>
            <a:off x="6371080" y="569593"/>
            <a:ext cx="5262318" cy="3469007"/>
          </a:xfrm>
        </p:spPr>
        <p:txBody>
          <a:bodyPr anchor="b">
            <a:normAutofit/>
          </a:bodyPr>
          <a:lstStyle/>
          <a:p>
            <a:pPr algn="l"/>
            <a:r>
              <a:rPr lang="en-US" sz="5400" dirty="0"/>
              <a:t>Earlham 2040 Comprehensive Plan</a:t>
            </a:r>
          </a:p>
        </p:txBody>
      </p:sp>
      <p:sp useBgFill="1">
        <p:nvSpPr>
          <p:cNvPr id="13" name="Graphic 10">
            <a:extLst>
              <a:ext uri="{FF2B5EF4-FFF2-40B4-BE49-F238E27FC236}">
                <a16:creationId xmlns:a16="http://schemas.microsoft.com/office/drawing/2014/main" id="{704F7EEF-CBB8-414E-AEB9-E8DFC3689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766717" y="5348577"/>
            <a:ext cx="1174169" cy="117416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5" name="Oval 14">
            <a:extLst>
              <a:ext uri="{FF2B5EF4-FFF2-40B4-BE49-F238E27FC236}">
                <a16:creationId xmlns:a16="http://schemas.microsoft.com/office/drawing/2014/main" id="{2CA7C088-CD39-49F8-BB37-5E16EFFF4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267771" y="5421922"/>
            <a:ext cx="388723" cy="3887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p:nvSpPr>
          <p:cNvPr id="3" name="Subtitle 2">
            <a:extLst>
              <a:ext uri="{FF2B5EF4-FFF2-40B4-BE49-F238E27FC236}">
                <a16:creationId xmlns:a16="http://schemas.microsoft.com/office/drawing/2014/main" id="{24D922A6-BE26-781A-B04E-C39A29B8E5A7}"/>
              </a:ext>
            </a:extLst>
          </p:cNvPr>
          <p:cNvSpPr>
            <a:spLocks noGrp="1"/>
          </p:cNvSpPr>
          <p:nvPr>
            <p:ph type="subTitle" idx="1"/>
          </p:nvPr>
        </p:nvSpPr>
        <p:spPr>
          <a:xfrm>
            <a:off x="6371080" y="4191000"/>
            <a:ext cx="5262318" cy="2117724"/>
          </a:xfrm>
        </p:spPr>
        <p:txBody>
          <a:bodyPr anchor="t">
            <a:normAutofit/>
          </a:bodyPr>
          <a:lstStyle/>
          <a:p>
            <a:pPr algn="l"/>
            <a:r>
              <a:rPr lang="en-US" sz="2200" dirty="0"/>
              <a:t>Community Meeting</a:t>
            </a:r>
          </a:p>
          <a:p>
            <a:pPr algn="l"/>
            <a:r>
              <a:rPr lang="en-US" sz="2200" dirty="0"/>
              <a:t>Community Center</a:t>
            </a:r>
          </a:p>
          <a:p>
            <a:pPr algn="l"/>
            <a:r>
              <a:rPr lang="en-US" sz="2200" dirty="0"/>
              <a:t>Thursday, October 19, 2022</a:t>
            </a:r>
          </a:p>
        </p:txBody>
      </p:sp>
      <p:pic>
        <p:nvPicPr>
          <p:cNvPr id="4" name="Picture 3" descr="Floorplan on a table">
            <a:extLst>
              <a:ext uri="{FF2B5EF4-FFF2-40B4-BE49-F238E27FC236}">
                <a16:creationId xmlns:a16="http://schemas.microsoft.com/office/drawing/2014/main" id="{80FFA003-8A35-D607-7CD9-34A01943D38C}"/>
              </a:ext>
            </a:extLst>
          </p:cNvPr>
          <p:cNvPicPr>
            <a:picLocks noChangeAspect="1"/>
          </p:cNvPicPr>
          <p:nvPr/>
        </p:nvPicPr>
        <p:blipFill rotWithShape="1">
          <a:blip r:embed="rId2"/>
          <a:srcRect l="27025" r="10389" b="-1"/>
          <a:stretch/>
        </p:blipFill>
        <p:spPr>
          <a:xfrm>
            <a:off x="7935" y="1"/>
            <a:ext cx="6088065" cy="6858000"/>
          </a:xfrm>
          <a:prstGeom prst="rect">
            <a:avLst/>
          </a:prstGeom>
        </p:spPr>
      </p:pic>
      <p:sp useBgFill="1">
        <p:nvSpPr>
          <p:cNvPr id="17" name="Oval 16">
            <a:extLst>
              <a:ext uri="{FF2B5EF4-FFF2-40B4-BE49-F238E27FC236}">
                <a16:creationId xmlns:a16="http://schemas.microsoft.com/office/drawing/2014/main" id="{528C5F7D-50EC-4C32-B535-6E2B9D1FC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901638" y="457200"/>
            <a:ext cx="388723" cy="3887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Tree>
    <p:extLst>
      <p:ext uri="{BB962C8B-B14F-4D97-AF65-F5344CB8AC3E}">
        <p14:creationId xmlns:p14="http://schemas.microsoft.com/office/powerpoint/2010/main" val="264637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AD4A59-91FA-4E30-8F32-A8AB51F7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11" name="Rectangle 10">
            <a:extLst>
              <a:ext uri="{FF2B5EF4-FFF2-40B4-BE49-F238E27FC236}">
                <a16:creationId xmlns:a16="http://schemas.microsoft.com/office/drawing/2014/main" id="{CBF27B2E-4DE7-47FD-8277-1C6703DB2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grpSp>
        <p:nvGrpSpPr>
          <p:cNvPr id="13" name="Group 12">
            <a:extLst>
              <a:ext uri="{FF2B5EF4-FFF2-40B4-BE49-F238E27FC236}">
                <a16:creationId xmlns:a16="http://schemas.microsoft.com/office/drawing/2014/main" id="{30E84C15-9243-4CCA-86B8-7A13EE2808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5308" y="128465"/>
            <a:ext cx="1888871" cy="1471725"/>
            <a:chOff x="195308" y="128465"/>
            <a:chExt cx="1888871" cy="1471725"/>
          </a:xfrm>
        </p:grpSpPr>
        <p:sp useBgFill="1">
          <p:nvSpPr>
            <p:cNvPr id="14" name="Graphic 10">
              <a:extLst>
                <a:ext uri="{FF2B5EF4-FFF2-40B4-BE49-F238E27FC236}">
                  <a16:creationId xmlns:a16="http://schemas.microsoft.com/office/drawing/2014/main" id="{E014A4E0-2539-4DA0-A0B5-7158984742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54841" y="128465"/>
              <a:ext cx="966722" cy="966722"/>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5" name="Oval 14">
              <a:extLst>
                <a:ext uri="{FF2B5EF4-FFF2-40B4-BE49-F238E27FC236}">
                  <a16:creationId xmlns:a16="http://schemas.microsoft.com/office/drawing/2014/main" id="{6A55503D-2920-4B77-A454-8FEA3378BA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5308" y="1338299"/>
              <a:ext cx="261891" cy="261891"/>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6" name="Oval 15">
              <a:extLst>
                <a:ext uri="{FF2B5EF4-FFF2-40B4-BE49-F238E27FC236}">
                  <a16:creationId xmlns:a16="http://schemas.microsoft.com/office/drawing/2014/main" id="{E5300822-6CE9-4457-8099-6BF7922A9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695456" y="625555"/>
              <a:ext cx="388723" cy="3887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2" name="Title 1">
            <a:extLst>
              <a:ext uri="{FF2B5EF4-FFF2-40B4-BE49-F238E27FC236}">
                <a16:creationId xmlns:a16="http://schemas.microsoft.com/office/drawing/2014/main" id="{16EBD3F9-49D0-2EBF-7018-3AC97E2EE477}"/>
              </a:ext>
            </a:extLst>
          </p:cNvPr>
          <p:cNvSpPr>
            <a:spLocks noGrp="1"/>
          </p:cNvSpPr>
          <p:nvPr>
            <p:ph type="title"/>
          </p:nvPr>
        </p:nvSpPr>
        <p:spPr>
          <a:xfrm>
            <a:off x="457199" y="557189"/>
            <a:ext cx="5993028" cy="806789"/>
          </a:xfrm>
        </p:spPr>
        <p:txBody>
          <a:bodyPr anchor="b">
            <a:normAutofit/>
          </a:bodyPr>
          <a:lstStyle/>
          <a:p>
            <a:r>
              <a:rPr lang="en-US" dirty="0"/>
              <a:t>Economy - Workforce</a:t>
            </a:r>
          </a:p>
        </p:txBody>
      </p:sp>
      <p:sp>
        <p:nvSpPr>
          <p:cNvPr id="3" name="Content Placeholder 2">
            <a:extLst>
              <a:ext uri="{FF2B5EF4-FFF2-40B4-BE49-F238E27FC236}">
                <a16:creationId xmlns:a16="http://schemas.microsoft.com/office/drawing/2014/main" id="{939073EB-04E1-809A-CCFD-15F5E7DBCEF4}"/>
              </a:ext>
            </a:extLst>
          </p:cNvPr>
          <p:cNvSpPr>
            <a:spLocks noGrp="1"/>
          </p:cNvSpPr>
          <p:nvPr>
            <p:ph idx="1"/>
          </p:nvPr>
        </p:nvSpPr>
        <p:spPr>
          <a:xfrm>
            <a:off x="457200" y="1600190"/>
            <a:ext cx="6759146" cy="4700615"/>
          </a:xfrm>
        </p:spPr>
        <p:txBody>
          <a:bodyPr anchor="t">
            <a:normAutofit/>
          </a:bodyPr>
          <a:lstStyle/>
          <a:p>
            <a:r>
              <a:rPr lang="en-US" dirty="0"/>
              <a:t>Most work in “white” collar employment</a:t>
            </a:r>
          </a:p>
          <a:p>
            <a:r>
              <a:rPr lang="en-US" dirty="0"/>
              <a:t>Identified shortage of “blue” collar technical workers – plumbers, electricians, auto mechanics, etc.</a:t>
            </a:r>
          </a:p>
          <a:p>
            <a:r>
              <a:rPr lang="en-US" dirty="0"/>
              <a:t>Heavy commuting outflows</a:t>
            </a:r>
          </a:p>
          <a:p>
            <a:r>
              <a:rPr lang="en-US" dirty="0"/>
              <a:t>Mean travel time to work is about 24 minutes</a:t>
            </a:r>
          </a:p>
          <a:p>
            <a:r>
              <a:rPr lang="en-US" dirty="0"/>
              <a:t>Few employers in the city</a:t>
            </a:r>
          </a:p>
          <a:p>
            <a:endParaRPr lang="en-US" sz="1800" dirty="0"/>
          </a:p>
          <a:p>
            <a:endParaRPr lang="en-US" sz="1800" dirty="0"/>
          </a:p>
        </p:txBody>
      </p:sp>
      <p:pic>
        <p:nvPicPr>
          <p:cNvPr id="4" name="Picture 3" descr="A picture containing text, circle, screenshot, font&#10;&#10;Description automatically generated">
            <a:extLst>
              <a:ext uri="{FF2B5EF4-FFF2-40B4-BE49-F238E27FC236}">
                <a16:creationId xmlns:a16="http://schemas.microsoft.com/office/drawing/2014/main" id="{FD2C9C8F-7E0B-8FF8-5133-44E53EA16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6346" y="1945796"/>
            <a:ext cx="4664192" cy="3089071"/>
          </a:xfrm>
          <a:prstGeom prst="rect">
            <a:avLst/>
          </a:prstGeom>
        </p:spPr>
      </p:pic>
    </p:spTree>
    <p:extLst>
      <p:ext uri="{BB962C8B-B14F-4D97-AF65-F5344CB8AC3E}">
        <p14:creationId xmlns:p14="http://schemas.microsoft.com/office/powerpoint/2010/main" val="2260575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3616-E415-8A99-3309-5BF2B834A687}"/>
              </a:ext>
            </a:extLst>
          </p:cNvPr>
          <p:cNvSpPr>
            <a:spLocks noGrp="1"/>
          </p:cNvSpPr>
          <p:nvPr>
            <p:ph type="title"/>
          </p:nvPr>
        </p:nvSpPr>
        <p:spPr/>
        <p:txBody>
          <a:bodyPr/>
          <a:lstStyle/>
          <a:p>
            <a:r>
              <a:rPr lang="en-US" dirty="0"/>
              <a:t>Economy – Sales</a:t>
            </a:r>
          </a:p>
        </p:txBody>
      </p:sp>
      <p:sp>
        <p:nvSpPr>
          <p:cNvPr id="3" name="Content Placeholder 2">
            <a:extLst>
              <a:ext uri="{FF2B5EF4-FFF2-40B4-BE49-F238E27FC236}">
                <a16:creationId xmlns:a16="http://schemas.microsoft.com/office/drawing/2014/main" id="{7A7B4E8E-2FBB-EBCA-03D1-AA92B0883F4C}"/>
              </a:ext>
            </a:extLst>
          </p:cNvPr>
          <p:cNvSpPr>
            <a:spLocks noGrp="1"/>
          </p:cNvSpPr>
          <p:nvPr>
            <p:ph idx="1"/>
          </p:nvPr>
        </p:nvSpPr>
        <p:spPr/>
        <p:txBody>
          <a:bodyPr/>
          <a:lstStyle/>
          <a:p>
            <a:r>
              <a:rPr lang="en-US" dirty="0"/>
              <a:t>Slow decline until about four years ago. Since then a rebound/growth</a:t>
            </a:r>
          </a:p>
          <a:p>
            <a:r>
              <a:rPr lang="en-US" dirty="0"/>
              <a:t>Retail sales outperforming rural peer cities that are near metros but remain below the expected sales levels</a:t>
            </a:r>
          </a:p>
        </p:txBody>
      </p:sp>
    </p:spTree>
    <p:extLst>
      <p:ext uri="{BB962C8B-B14F-4D97-AF65-F5344CB8AC3E}">
        <p14:creationId xmlns:p14="http://schemas.microsoft.com/office/powerpoint/2010/main" val="99242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AD4A59-91FA-4E30-8F32-A8AB51F7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11" name="Rectangle 10">
            <a:extLst>
              <a:ext uri="{FF2B5EF4-FFF2-40B4-BE49-F238E27FC236}">
                <a16:creationId xmlns:a16="http://schemas.microsoft.com/office/drawing/2014/main" id="{CDFF45EF-8068-49B8-AFAE-404F6EB18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grpSp>
        <p:nvGrpSpPr>
          <p:cNvPr id="13" name="Group 12">
            <a:extLst>
              <a:ext uri="{FF2B5EF4-FFF2-40B4-BE49-F238E27FC236}">
                <a16:creationId xmlns:a16="http://schemas.microsoft.com/office/drawing/2014/main" id="{187DE861-9AC3-4AA5-B885-AF8EBE9480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34076" y="241085"/>
            <a:ext cx="1165681" cy="5612701"/>
            <a:chOff x="10734076" y="241085"/>
            <a:chExt cx="1165681" cy="5612701"/>
          </a:xfrm>
        </p:grpSpPr>
        <p:sp useBgFill="1">
          <p:nvSpPr>
            <p:cNvPr id="14" name="Graphic 10">
              <a:extLst>
                <a:ext uri="{FF2B5EF4-FFF2-40B4-BE49-F238E27FC236}">
                  <a16:creationId xmlns:a16="http://schemas.microsoft.com/office/drawing/2014/main" id="{D43C1A1E-DA50-4210-9A1D-5437CBFEF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891156" y="241085"/>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5" name="Oval 14">
              <a:extLst>
                <a:ext uri="{FF2B5EF4-FFF2-40B4-BE49-F238E27FC236}">
                  <a16:creationId xmlns:a16="http://schemas.microsoft.com/office/drawing/2014/main" id="{7691169A-6B21-4B1F-96DF-2BD6D6BA0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0734076" y="1394142"/>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6" name="Oval 15">
              <a:extLst>
                <a:ext uri="{FF2B5EF4-FFF2-40B4-BE49-F238E27FC236}">
                  <a16:creationId xmlns:a16="http://schemas.microsoft.com/office/drawing/2014/main" id="{AFF485D7-DE5D-47EE-8B37-15E9B77B3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474676" y="5428705"/>
              <a:ext cx="425081" cy="425081"/>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2" name="Title 1">
            <a:extLst>
              <a:ext uri="{FF2B5EF4-FFF2-40B4-BE49-F238E27FC236}">
                <a16:creationId xmlns:a16="http://schemas.microsoft.com/office/drawing/2014/main" id="{056DB23A-6A5E-1189-E4F7-D50434BABCA4}"/>
              </a:ext>
            </a:extLst>
          </p:cNvPr>
          <p:cNvSpPr>
            <a:spLocks noGrp="1"/>
          </p:cNvSpPr>
          <p:nvPr>
            <p:ph type="title"/>
          </p:nvPr>
        </p:nvSpPr>
        <p:spPr>
          <a:xfrm>
            <a:off x="457199" y="566490"/>
            <a:ext cx="11238347" cy="1308555"/>
          </a:xfrm>
        </p:spPr>
        <p:txBody>
          <a:bodyPr anchor="ctr">
            <a:normAutofit/>
          </a:bodyPr>
          <a:lstStyle/>
          <a:p>
            <a:r>
              <a:rPr lang="en-US" dirty="0"/>
              <a:t>Downtown</a:t>
            </a:r>
          </a:p>
        </p:txBody>
      </p:sp>
      <p:sp>
        <p:nvSpPr>
          <p:cNvPr id="3" name="Content Placeholder 2">
            <a:extLst>
              <a:ext uri="{FF2B5EF4-FFF2-40B4-BE49-F238E27FC236}">
                <a16:creationId xmlns:a16="http://schemas.microsoft.com/office/drawing/2014/main" id="{0756EDBA-8618-23A9-1246-29560D6A56B4}"/>
              </a:ext>
            </a:extLst>
          </p:cNvPr>
          <p:cNvSpPr>
            <a:spLocks noGrp="1"/>
          </p:cNvSpPr>
          <p:nvPr>
            <p:ph idx="1"/>
          </p:nvPr>
        </p:nvSpPr>
        <p:spPr>
          <a:xfrm>
            <a:off x="457200" y="1875045"/>
            <a:ext cx="3954162" cy="4809960"/>
          </a:xfrm>
        </p:spPr>
        <p:txBody>
          <a:bodyPr anchor="t">
            <a:normAutofit fontScale="92500" lnSpcReduction="10000"/>
          </a:bodyPr>
          <a:lstStyle/>
          <a:p>
            <a:r>
              <a:rPr lang="en-US" sz="2600" dirty="0">
                <a:effectLst/>
                <a:latin typeface="Calibri" panose="020F0502020204030204" pitchFamily="34" charset="0"/>
                <a:ea typeface="DengXian" panose="02010600030101010101" pitchFamily="2" charset="-122"/>
                <a:cs typeface="Calibri" panose="020F0502020204030204" pitchFamily="34" charset="0"/>
              </a:rPr>
              <a:t>People believe the downtown is relevant, that design standards should be created and adopted to guide redevelopment, Earlham should prohibit main-floor storefront residential uses, and downtown needs more retail options.  Upper story housing and street trees/foliage are also identified needs of a lesser level.  A master planning committee is also reasonably popular.</a:t>
            </a:r>
            <a:endParaRPr lang="en-US" sz="26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sz="1800" dirty="0"/>
          </a:p>
        </p:txBody>
      </p:sp>
      <p:graphicFrame>
        <p:nvGraphicFramePr>
          <p:cNvPr id="4" name="Chart 3">
            <a:extLst>
              <a:ext uri="{FF2B5EF4-FFF2-40B4-BE49-F238E27FC236}">
                <a16:creationId xmlns:a16="http://schemas.microsoft.com/office/drawing/2014/main" id="{46E6E945-B620-C274-BB06-32691F08B545}"/>
              </a:ext>
            </a:extLst>
          </p:cNvPr>
          <p:cNvGraphicFramePr/>
          <p:nvPr>
            <p:extLst>
              <p:ext uri="{D42A27DB-BD31-4B8C-83A1-F6EECF244321}">
                <p14:modId xmlns:p14="http://schemas.microsoft.com/office/powerpoint/2010/main" val="1001616894"/>
              </p:ext>
            </p:extLst>
          </p:nvPr>
        </p:nvGraphicFramePr>
        <p:xfrm>
          <a:off x="4312508" y="308919"/>
          <a:ext cx="7329677" cy="63760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279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DA5B-8915-8060-537A-B56162BABCB7}"/>
              </a:ext>
            </a:extLst>
          </p:cNvPr>
          <p:cNvSpPr>
            <a:spLocks noGrp="1"/>
          </p:cNvSpPr>
          <p:nvPr>
            <p:ph type="title"/>
          </p:nvPr>
        </p:nvSpPr>
        <p:spPr/>
        <p:txBody>
          <a:bodyPr/>
          <a:lstStyle/>
          <a:p>
            <a:r>
              <a:rPr lang="en-US" dirty="0"/>
              <a:t>Economic Needs</a:t>
            </a:r>
          </a:p>
        </p:txBody>
      </p:sp>
      <p:graphicFrame>
        <p:nvGraphicFramePr>
          <p:cNvPr id="4" name="Content Placeholder 3">
            <a:extLst>
              <a:ext uri="{FF2B5EF4-FFF2-40B4-BE49-F238E27FC236}">
                <a16:creationId xmlns:a16="http://schemas.microsoft.com/office/drawing/2014/main" id="{40549A18-A625-62EE-F6E3-601CCC5B133C}"/>
              </a:ext>
            </a:extLst>
          </p:cNvPr>
          <p:cNvGraphicFramePr>
            <a:graphicFrameLocks noGrp="1"/>
          </p:cNvGraphicFramePr>
          <p:nvPr>
            <p:ph idx="1"/>
            <p:extLst>
              <p:ext uri="{D42A27DB-BD31-4B8C-83A1-F6EECF244321}">
                <p14:modId xmlns:p14="http://schemas.microsoft.com/office/powerpoint/2010/main" val="538345173"/>
              </p:ext>
            </p:extLst>
          </p:nvPr>
        </p:nvGraphicFramePr>
        <p:xfrm>
          <a:off x="838200" y="1825625"/>
          <a:ext cx="10913076" cy="4667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8613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D0251-4975-AC5A-EADA-B6A292B92235}"/>
              </a:ext>
            </a:extLst>
          </p:cNvPr>
          <p:cNvSpPr>
            <a:spLocks noGrp="1"/>
          </p:cNvSpPr>
          <p:nvPr>
            <p:ph type="title"/>
          </p:nvPr>
        </p:nvSpPr>
        <p:spPr/>
        <p:txBody>
          <a:bodyPr/>
          <a:lstStyle/>
          <a:p>
            <a:r>
              <a:rPr lang="en-US" dirty="0"/>
              <a:t>Housing – Physical Conditions</a:t>
            </a:r>
          </a:p>
        </p:txBody>
      </p:sp>
      <p:sp>
        <p:nvSpPr>
          <p:cNvPr id="3" name="Content Placeholder 2">
            <a:extLst>
              <a:ext uri="{FF2B5EF4-FFF2-40B4-BE49-F238E27FC236}">
                <a16:creationId xmlns:a16="http://schemas.microsoft.com/office/drawing/2014/main" id="{7A7B7A13-2A1D-FBB6-2341-02779CA4C1A9}"/>
              </a:ext>
            </a:extLst>
          </p:cNvPr>
          <p:cNvSpPr>
            <a:spLocks noGrp="1"/>
          </p:cNvSpPr>
          <p:nvPr>
            <p:ph idx="1"/>
          </p:nvPr>
        </p:nvSpPr>
        <p:spPr>
          <a:xfrm>
            <a:off x="838200" y="1825625"/>
            <a:ext cx="4363995" cy="4667250"/>
          </a:xfrm>
        </p:spPr>
        <p:txBody>
          <a:bodyPr>
            <a:normAutofit/>
          </a:bodyPr>
          <a:lstStyle/>
          <a:p>
            <a:r>
              <a:rPr lang="en-US" sz="2400" dirty="0"/>
              <a:t>Many older homes remain but considerable number were built from 2000 to 2009</a:t>
            </a:r>
          </a:p>
          <a:p>
            <a:r>
              <a:rPr lang="en-US" sz="2400" dirty="0"/>
              <a:t>Few since then</a:t>
            </a:r>
          </a:p>
          <a:p>
            <a:r>
              <a:rPr lang="en-US" sz="2400" dirty="0"/>
              <a:t>Many vacant 1970s units (likely mobile homes)</a:t>
            </a:r>
          </a:p>
          <a:p>
            <a:r>
              <a:rPr lang="en-US" sz="2400" dirty="0"/>
              <a:t>Lack of rentals</a:t>
            </a:r>
          </a:p>
          <a:p>
            <a:r>
              <a:rPr lang="en-US" sz="2400" dirty="0"/>
              <a:t>Few multi-family structures</a:t>
            </a:r>
          </a:p>
          <a:p>
            <a:r>
              <a:rPr lang="en-US" sz="2400" dirty="0"/>
              <a:t>Overall high quality - not many deteriorated</a:t>
            </a:r>
          </a:p>
        </p:txBody>
      </p:sp>
      <p:graphicFrame>
        <p:nvGraphicFramePr>
          <p:cNvPr id="4" name="Chart 3">
            <a:extLst>
              <a:ext uri="{FF2B5EF4-FFF2-40B4-BE49-F238E27FC236}">
                <a16:creationId xmlns:a16="http://schemas.microsoft.com/office/drawing/2014/main" id="{9B719EF0-F73B-ACCE-CB69-765925ECA1C3}"/>
              </a:ext>
            </a:extLst>
          </p:cNvPr>
          <p:cNvGraphicFramePr/>
          <p:nvPr>
            <p:extLst>
              <p:ext uri="{D42A27DB-BD31-4B8C-83A1-F6EECF244321}">
                <p14:modId xmlns:p14="http://schemas.microsoft.com/office/powerpoint/2010/main" val="3025257342"/>
              </p:ext>
            </p:extLst>
          </p:nvPr>
        </p:nvGraphicFramePr>
        <p:xfrm>
          <a:off x="5090984" y="1977081"/>
          <a:ext cx="6894383" cy="41642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1360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7CD7-A68A-04B4-0DCB-5C1B80BD3FC9}"/>
              </a:ext>
            </a:extLst>
          </p:cNvPr>
          <p:cNvSpPr>
            <a:spLocks noGrp="1"/>
          </p:cNvSpPr>
          <p:nvPr>
            <p:ph type="title"/>
          </p:nvPr>
        </p:nvSpPr>
        <p:spPr/>
        <p:txBody>
          <a:bodyPr/>
          <a:lstStyle/>
          <a:p>
            <a:r>
              <a:rPr lang="en-US" dirty="0"/>
              <a:t>Housing - Affordability</a:t>
            </a:r>
          </a:p>
        </p:txBody>
      </p:sp>
      <p:sp>
        <p:nvSpPr>
          <p:cNvPr id="3" name="Content Placeholder 2">
            <a:extLst>
              <a:ext uri="{FF2B5EF4-FFF2-40B4-BE49-F238E27FC236}">
                <a16:creationId xmlns:a16="http://schemas.microsoft.com/office/drawing/2014/main" id="{AFFBF5C6-74A5-C4A6-CBBB-F7CCD3C542DD}"/>
              </a:ext>
            </a:extLst>
          </p:cNvPr>
          <p:cNvSpPr>
            <a:spLocks noGrp="1"/>
          </p:cNvSpPr>
          <p:nvPr>
            <p:ph idx="1"/>
          </p:nvPr>
        </p:nvSpPr>
        <p:spPr>
          <a:xfrm>
            <a:off x="838200" y="1825625"/>
            <a:ext cx="5257800" cy="4822310"/>
          </a:xfrm>
        </p:spPr>
        <p:txBody>
          <a:bodyPr>
            <a:normAutofit/>
          </a:bodyPr>
          <a:lstStyle/>
          <a:p>
            <a:r>
              <a:rPr lang="en-US" sz="2400" dirty="0"/>
              <a:t>Well over half of the homes cost more than $150,000</a:t>
            </a:r>
          </a:p>
          <a:p>
            <a:r>
              <a:rPr lang="en-US" sz="2400" dirty="0"/>
              <a:t>Unaffordable for many of the jobs located in Earlham – evidence of “gentrification.”</a:t>
            </a:r>
          </a:p>
          <a:p>
            <a:r>
              <a:rPr lang="en-US" sz="2400" dirty="0"/>
              <a:t>Rental housing is comparably more affordable when compared to rural Iowa, but a higher percentage of renters are cost burdened.</a:t>
            </a:r>
          </a:p>
        </p:txBody>
      </p:sp>
      <p:graphicFrame>
        <p:nvGraphicFramePr>
          <p:cNvPr id="4" name="Chart 3">
            <a:extLst>
              <a:ext uri="{FF2B5EF4-FFF2-40B4-BE49-F238E27FC236}">
                <a16:creationId xmlns:a16="http://schemas.microsoft.com/office/drawing/2014/main" id="{98644150-9282-888A-1F97-AD3E15627248}"/>
              </a:ext>
            </a:extLst>
          </p:cNvPr>
          <p:cNvGraphicFramePr/>
          <p:nvPr>
            <p:extLst>
              <p:ext uri="{D42A27DB-BD31-4B8C-83A1-F6EECF244321}">
                <p14:modId xmlns:p14="http://schemas.microsoft.com/office/powerpoint/2010/main" val="285906000"/>
              </p:ext>
            </p:extLst>
          </p:nvPr>
        </p:nvGraphicFramePr>
        <p:xfrm>
          <a:off x="6240162" y="2211859"/>
          <a:ext cx="5799439" cy="36699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9530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6F95-A63E-F7B9-D854-D898960819FA}"/>
              </a:ext>
            </a:extLst>
          </p:cNvPr>
          <p:cNvSpPr>
            <a:spLocks noGrp="1"/>
          </p:cNvSpPr>
          <p:nvPr>
            <p:ph type="title"/>
          </p:nvPr>
        </p:nvSpPr>
        <p:spPr/>
        <p:txBody>
          <a:bodyPr/>
          <a:lstStyle/>
          <a:p>
            <a:r>
              <a:rPr lang="en-US" dirty="0"/>
              <a:t>Housing Needs</a:t>
            </a:r>
          </a:p>
        </p:txBody>
      </p:sp>
      <p:graphicFrame>
        <p:nvGraphicFramePr>
          <p:cNvPr id="4" name="Content Placeholder 3">
            <a:extLst>
              <a:ext uri="{FF2B5EF4-FFF2-40B4-BE49-F238E27FC236}">
                <a16:creationId xmlns:a16="http://schemas.microsoft.com/office/drawing/2014/main" id="{899974DF-C100-C695-C7DF-C2CE386916A9}"/>
              </a:ext>
            </a:extLst>
          </p:cNvPr>
          <p:cNvGraphicFramePr>
            <a:graphicFrameLocks noGrp="1"/>
          </p:cNvGraphicFramePr>
          <p:nvPr>
            <p:ph idx="1"/>
            <p:extLst>
              <p:ext uri="{D42A27DB-BD31-4B8C-83A1-F6EECF244321}">
                <p14:modId xmlns:p14="http://schemas.microsoft.com/office/powerpoint/2010/main" val="2736652333"/>
              </p:ext>
            </p:extLst>
          </p:nvPr>
        </p:nvGraphicFramePr>
        <p:xfrm>
          <a:off x="543697" y="1690688"/>
          <a:ext cx="10935730" cy="49572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150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1F0AC-0E3D-84F1-FDC7-E5BADBD1821C}"/>
              </a:ext>
            </a:extLst>
          </p:cNvPr>
          <p:cNvSpPr>
            <a:spLocks noGrp="1"/>
          </p:cNvSpPr>
          <p:nvPr>
            <p:ph type="title"/>
          </p:nvPr>
        </p:nvSpPr>
        <p:spPr/>
        <p:txBody>
          <a:bodyPr/>
          <a:lstStyle/>
          <a:p>
            <a:r>
              <a:rPr lang="en-US" dirty="0"/>
              <a:t>Community Facilities</a:t>
            </a:r>
          </a:p>
        </p:txBody>
      </p:sp>
      <p:sp>
        <p:nvSpPr>
          <p:cNvPr id="3" name="Content Placeholder 2">
            <a:extLst>
              <a:ext uri="{FF2B5EF4-FFF2-40B4-BE49-F238E27FC236}">
                <a16:creationId xmlns:a16="http://schemas.microsoft.com/office/drawing/2014/main" id="{4B7CE03D-D5D8-E3D4-FD87-DAC773577712}"/>
              </a:ext>
            </a:extLst>
          </p:cNvPr>
          <p:cNvSpPr>
            <a:spLocks noGrp="1"/>
          </p:cNvSpPr>
          <p:nvPr>
            <p:ph idx="1"/>
          </p:nvPr>
        </p:nvSpPr>
        <p:spPr>
          <a:xfrm>
            <a:off x="838201" y="1825625"/>
            <a:ext cx="6050050" cy="4351338"/>
          </a:xfrm>
        </p:spPr>
        <p:txBody>
          <a:bodyPr/>
          <a:lstStyle/>
          <a:p>
            <a:r>
              <a:rPr lang="en-US" dirty="0"/>
              <a:t>Brief analysis is performed on community facilities:</a:t>
            </a:r>
          </a:p>
          <a:p>
            <a:pPr lvl="1"/>
            <a:r>
              <a:rPr lang="en-US" dirty="0"/>
              <a:t>Library, city hall, community center, cemetery, public works building, etc.</a:t>
            </a:r>
          </a:p>
          <a:p>
            <a:r>
              <a:rPr lang="en-US" dirty="0"/>
              <a:t>Focus is on proposed future needs for facilities, staffing, and equipment.</a:t>
            </a:r>
          </a:p>
          <a:p>
            <a:r>
              <a:rPr lang="en-US" dirty="0"/>
              <a:t>Overall, city is meeting basic demands and will continue to do so.</a:t>
            </a:r>
          </a:p>
        </p:txBody>
      </p:sp>
      <p:pic>
        <p:nvPicPr>
          <p:cNvPr id="4" name="Picture 3">
            <a:extLst>
              <a:ext uri="{FF2B5EF4-FFF2-40B4-BE49-F238E27FC236}">
                <a16:creationId xmlns:a16="http://schemas.microsoft.com/office/drawing/2014/main" id="{B5D076A9-EFA4-1F25-1FDA-6A83AA4A2542}"/>
              </a:ext>
            </a:extLst>
          </p:cNvPr>
          <p:cNvPicPr>
            <a:picLocks noChangeAspect="1"/>
          </p:cNvPicPr>
          <p:nvPr/>
        </p:nvPicPr>
        <p:blipFill rotWithShape="1">
          <a:blip r:embed="rId2">
            <a:extLst>
              <a:ext uri="{28A0092B-C50C-407E-A947-70E740481C1C}">
                <a14:useLocalDpi xmlns:a14="http://schemas.microsoft.com/office/drawing/2010/main" val="0"/>
              </a:ext>
            </a:extLst>
          </a:blip>
          <a:srcRect l="8026" t="6835" r="4661" b="15956"/>
          <a:stretch/>
        </p:blipFill>
        <p:spPr bwMode="auto">
          <a:xfrm>
            <a:off x="6888250" y="681037"/>
            <a:ext cx="4955057" cy="56703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0718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2948-74A5-B889-32F6-35BA79F6AD6B}"/>
              </a:ext>
            </a:extLst>
          </p:cNvPr>
          <p:cNvSpPr>
            <a:spLocks noGrp="1"/>
          </p:cNvSpPr>
          <p:nvPr>
            <p:ph type="title"/>
          </p:nvPr>
        </p:nvSpPr>
        <p:spPr>
          <a:xfrm>
            <a:off x="704335" y="365125"/>
            <a:ext cx="10649465" cy="1325563"/>
          </a:xfrm>
        </p:spPr>
        <p:txBody>
          <a:bodyPr/>
          <a:lstStyle/>
          <a:p>
            <a:r>
              <a:rPr lang="en-US" dirty="0"/>
              <a:t>Recreation</a:t>
            </a:r>
          </a:p>
        </p:txBody>
      </p:sp>
      <p:sp>
        <p:nvSpPr>
          <p:cNvPr id="3" name="Content Placeholder 2">
            <a:extLst>
              <a:ext uri="{FF2B5EF4-FFF2-40B4-BE49-F238E27FC236}">
                <a16:creationId xmlns:a16="http://schemas.microsoft.com/office/drawing/2014/main" id="{C77A9C7D-DD93-CC2D-C985-5A5EA8D943FD}"/>
              </a:ext>
            </a:extLst>
          </p:cNvPr>
          <p:cNvSpPr>
            <a:spLocks noGrp="1"/>
          </p:cNvSpPr>
          <p:nvPr>
            <p:ph idx="1"/>
          </p:nvPr>
        </p:nvSpPr>
        <p:spPr>
          <a:xfrm>
            <a:off x="704335" y="1421026"/>
            <a:ext cx="5745001" cy="5436974"/>
          </a:xfrm>
        </p:spPr>
        <p:txBody>
          <a:bodyPr>
            <a:noAutofit/>
          </a:bodyPr>
          <a:lstStyle/>
          <a:p>
            <a:r>
              <a:rPr lang="en-US" sz="2200" dirty="0"/>
              <a:t>Earlham has three main recreational areas</a:t>
            </a:r>
          </a:p>
          <a:p>
            <a:pPr lvl="1"/>
            <a:r>
              <a:rPr lang="en-US" sz="1800" dirty="0"/>
              <a:t>City Park</a:t>
            </a:r>
          </a:p>
          <a:p>
            <a:pPr lvl="1"/>
            <a:r>
              <a:rPr lang="en-US" sz="1800" dirty="0"/>
              <a:t>Athletic complex (some shared with school) and swimming pool</a:t>
            </a:r>
          </a:p>
          <a:p>
            <a:pPr lvl="1"/>
            <a:r>
              <a:rPr lang="en-US" sz="1800" dirty="0"/>
              <a:t>Gendler Park</a:t>
            </a:r>
          </a:p>
          <a:p>
            <a:r>
              <a:rPr lang="en-US" sz="2200" dirty="0"/>
              <a:t>Combined, these meet the recognized need in terms of total acres of parkland.</a:t>
            </a:r>
          </a:p>
          <a:p>
            <a:r>
              <a:rPr lang="en-US" sz="2200" dirty="0"/>
              <a:t>Variety of recreational options may be limited – consistent with a small community</a:t>
            </a:r>
          </a:p>
          <a:p>
            <a:r>
              <a:rPr lang="en-US" sz="2200" dirty="0"/>
              <a:t>There is little or no directional signage to tell people where recreation can be found.</a:t>
            </a:r>
          </a:p>
          <a:p>
            <a:r>
              <a:rPr lang="en-US" sz="2200" dirty="0"/>
              <a:t>Gendler Park is far from meeting its potential</a:t>
            </a:r>
          </a:p>
        </p:txBody>
      </p:sp>
      <p:pic>
        <p:nvPicPr>
          <p:cNvPr id="4" name="Picture 3">
            <a:extLst>
              <a:ext uri="{FF2B5EF4-FFF2-40B4-BE49-F238E27FC236}">
                <a16:creationId xmlns:a16="http://schemas.microsoft.com/office/drawing/2014/main" id="{8C6350AB-4280-C559-071B-A0CBDC272F15}"/>
              </a:ext>
            </a:extLst>
          </p:cNvPr>
          <p:cNvPicPr>
            <a:picLocks noChangeAspect="1"/>
          </p:cNvPicPr>
          <p:nvPr/>
        </p:nvPicPr>
        <p:blipFill rotWithShape="1">
          <a:blip r:embed="rId2">
            <a:extLst>
              <a:ext uri="{28A0092B-C50C-407E-A947-70E740481C1C}">
                <a14:useLocalDpi xmlns:a14="http://schemas.microsoft.com/office/drawing/2010/main" val="0"/>
              </a:ext>
            </a:extLst>
          </a:blip>
          <a:srcRect l="1965" t="886" r="1726" b="35194"/>
          <a:stretch/>
        </p:blipFill>
        <p:spPr bwMode="auto">
          <a:xfrm>
            <a:off x="6449336" y="1112108"/>
            <a:ext cx="5545161" cy="47661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580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F82C-F185-2172-132A-20CD53164B50}"/>
              </a:ext>
            </a:extLst>
          </p:cNvPr>
          <p:cNvSpPr>
            <a:spLocks noGrp="1"/>
          </p:cNvSpPr>
          <p:nvPr>
            <p:ph type="title"/>
          </p:nvPr>
        </p:nvSpPr>
        <p:spPr/>
        <p:txBody>
          <a:bodyPr/>
          <a:lstStyle/>
          <a:p>
            <a:r>
              <a:rPr lang="en-US" dirty="0"/>
              <a:t>Facility and Recreational Needs</a:t>
            </a:r>
          </a:p>
        </p:txBody>
      </p:sp>
      <p:graphicFrame>
        <p:nvGraphicFramePr>
          <p:cNvPr id="4" name="Content Placeholder 3">
            <a:extLst>
              <a:ext uri="{FF2B5EF4-FFF2-40B4-BE49-F238E27FC236}">
                <a16:creationId xmlns:a16="http://schemas.microsoft.com/office/drawing/2014/main" id="{D8616612-54F2-44EA-03FC-33B12A69E127}"/>
              </a:ext>
            </a:extLst>
          </p:cNvPr>
          <p:cNvGraphicFramePr>
            <a:graphicFrameLocks noGrp="1"/>
          </p:cNvGraphicFramePr>
          <p:nvPr>
            <p:ph idx="1"/>
            <p:extLst>
              <p:ext uri="{D42A27DB-BD31-4B8C-83A1-F6EECF244321}">
                <p14:modId xmlns:p14="http://schemas.microsoft.com/office/powerpoint/2010/main" val="4108219406"/>
              </p:ext>
            </p:extLst>
          </p:nvPr>
        </p:nvGraphicFramePr>
        <p:xfrm>
          <a:off x="838200" y="1690688"/>
          <a:ext cx="11184924" cy="49325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719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AD4A59-91FA-4E30-8F32-A8AB51F7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11" name="Rectangle 10">
            <a:extLst>
              <a:ext uri="{FF2B5EF4-FFF2-40B4-BE49-F238E27FC236}">
                <a16:creationId xmlns:a16="http://schemas.microsoft.com/office/drawing/2014/main" id="{CDFF45EF-8068-49B8-AFAE-404F6EB18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D01A7379-0625-68B5-C6AB-83B71CF1EDE7}"/>
              </a:ext>
            </a:extLst>
          </p:cNvPr>
          <p:cNvSpPr>
            <a:spLocks noGrp="1"/>
          </p:cNvSpPr>
          <p:nvPr>
            <p:ph type="title"/>
          </p:nvPr>
        </p:nvSpPr>
        <p:spPr>
          <a:xfrm>
            <a:off x="457201" y="557189"/>
            <a:ext cx="3276599" cy="5743616"/>
          </a:xfrm>
        </p:spPr>
        <p:txBody>
          <a:bodyPr anchor="ctr">
            <a:normAutofit/>
          </a:bodyPr>
          <a:lstStyle/>
          <a:p>
            <a:r>
              <a:rPr lang="en-US" sz="3600" dirty="0"/>
              <a:t>Agenda</a:t>
            </a:r>
          </a:p>
        </p:txBody>
      </p:sp>
      <p:grpSp>
        <p:nvGrpSpPr>
          <p:cNvPr id="13" name="Group 12">
            <a:extLst>
              <a:ext uri="{FF2B5EF4-FFF2-40B4-BE49-F238E27FC236}">
                <a16:creationId xmlns:a16="http://schemas.microsoft.com/office/drawing/2014/main" id="{C80F1402-11C5-4156-920F-A1D996B47D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1823" y="446104"/>
            <a:ext cx="2354299" cy="1482372"/>
            <a:chOff x="471823" y="446104"/>
            <a:chExt cx="2354299" cy="1482372"/>
          </a:xfrm>
        </p:grpSpPr>
        <p:sp useBgFill="1">
          <p:nvSpPr>
            <p:cNvPr id="14" name="Graphic 10">
              <a:extLst>
                <a:ext uri="{FF2B5EF4-FFF2-40B4-BE49-F238E27FC236}">
                  <a16:creationId xmlns:a16="http://schemas.microsoft.com/office/drawing/2014/main" id="{F59333A0-91D0-40E7-ABE0-4CD6A0A402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810535" y="863805"/>
              <a:ext cx="1015587" cy="10155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5" name="Oval 14">
              <a:extLst>
                <a:ext uri="{FF2B5EF4-FFF2-40B4-BE49-F238E27FC236}">
                  <a16:creationId xmlns:a16="http://schemas.microsoft.com/office/drawing/2014/main" id="{E1168C41-55F2-4E50-AAC9-1069DFDEA9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233824" y="1752600"/>
              <a:ext cx="175876" cy="17587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6" name="Oval 15">
              <a:extLst>
                <a:ext uri="{FF2B5EF4-FFF2-40B4-BE49-F238E27FC236}">
                  <a16:creationId xmlns:a16="http://schemas.microsoft.com/office/drawing/2014/main" id="{806188BB-B55A-499F-A6F1-4CF1F0887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71823" y="446104"/>
              <a:ext cx="762000" cy="76200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9C9DF6BD-11D4-0F29-FF4F-43F59481B9C2}"/>
              </a:ext>
            </a:extLst>
          </p:cNvPr>
          <p:cNvGraphicFramePr>
            <a:graphicFrameLocks noGrp="1"/>
          </p:cNvGraphicFramePr>
          <p:nvPr>
            <p:ph idx="1"/>
            <p:extLst>
              <p:ext uri="{D42A27DB-BD31-4B8C-83A1-F6EECF244321}">
                <p14:modId xmlns:p14="http://schemas.microsoft.com/office/powerpoint/2010/main" val="3244095691"/>
              </p:ext>
            </p:extLst>
          </p:nvPr>
        </p:nvGraphicFramePr>
        <p:xfrm>
          <a:off x="4038600" y="304800"/>
          <a:ext cx="7846605" cy="6225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049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08FF8-5C78-AE47-9FB3-C004940F3956}"/>
              </a:ext>
            </a:extLst>
          </p:cNvPr>
          <p:cNvSpPr>
            <a:spLocks noGrp="1"/>
          </p:cNvSpPr>
          <p:nvPr>
            <p:ph type="title"/>
          </p:nvPr>
        </p:nvSpPr>
        <p:spPr/>
        <p:txBody>
          <a:bodyPr/>
          <a:lstStyle/>
          <a:p>
            <a:r>
              <a:rPr lang="en-US" dirty="0"/>
              <a:t>Transportation</a:t>
            </a:r>
          </a:p>
        </p:txBody>
      </p:sp>
      <p:sp>
        <p:nvSpPr>
          <p:cNvPr id="3" name="Content Placeholder 2">
            <a:extLst>
              <a:ext uri="{FF2B5EF4-FFF2-40B4-BE49-F238E27FC236}">
                <a16:creationId xmlns:a16="http://schemas.microsoft.com/office/drawing/2014/main" id="{B3B0693A-9F0F-582D-CFD6-E7EC25348663}"/>
              </a:ext>
            </a:extLst>
          </p:cNvPr>
          <p:cNvSpPr>
            <a:spLocks noGrp="1"/>
          </p:cNvSpPr>
          <p:nvPr>
            <p:ph idx="1"/>
          </p:nvPr>
        </p:nvSpPr>
        <p:spPr>
          <a:xfrm>
            <a:off x="838200" y="1825625"/>
            <a:ext cx="6093941" cy="4351338"/>
          </a:xfrm>
        </p:spPr>
        <p:txBody>
          <a:bodyPr/>
          <a:lstStyle/>
          <a:p>
            <a:r>
              <a:rPr lang="en-US" dirty="0"/>
              <a:t>12+ miles of roadway in the city.</a:t>
            </a:r>
          </a:p>
          <a:p>
            <a:r>
              <a:rPr lang="en-US" dirty="0"/>
              <a:t>Roads overall in good condition, largely due to recent improvements.</a:t>
            </a:r>
          </a:p>
          <a:p>
            <a:r>
              <a:rPr lang="en-US" dirty="0"/>
              <a:t>Ten-year old capital improvements plan calls for road extensions in most/all directions from the city, which would accommodate growth.</a:t>
            </a:r>
          </a:p>
        </p:txBody>
      </p:sp>
      <p:pic>
        <p:nvPicPr>
          <p:cNvPr id="4" name="Picture 3">
            <a:extLst>
              <a:ext uri="{FF2B5EF4-FFF2-40B4-BE49-F238E27FC236}">
                <a16:creationId xmlns:a16="http://schemas.microsoft.com/office/drawing/2014/main" id="{09801FB5-B964-0DAF-3F0A-257CFFA70DFB}"/>
              </a:ext>
            </a:extLst>
          </p:cNvPr>
          <p:cNvPicPr>
            <a:picLocks noChangeAspect="1"/>
          </p:cNvPicPr>
          <p:nvPr/>
        </p:nvPicPr>
        <p:blipFill rotWithShape="1">
          <a:blip r:embed="rId2">
            <a:extLst>
              <a:ext uri="{28A0092B-C50C-407E-A947-70E740481C1C}">
                <a14:useLocalDpi xmlns:a14="http://schemas.microsoft.com/office/drawing/2010/main" val="0"/>
              </a:ext>
            </a:extLst>
          </a:blip>
          <a:srcRect l="2682" t="1296" r="1905" b="14746"/>
          <a:stretch/>
        </p:blipFill>
        <p:spPr bwMode="auto">
          <a:xfrm>
            <a:off x="6674510" y="518984"/>
            <a:ext cx="5517489" cy="62905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8152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B6156-E69A-3444-C008-FF4B6B40133E}"/>
              </a:ext>
            </a:extLst>
          </p:cNvPr>
          <p:cNvSpPr>
            <a:spLocks noGrp="1"/>
          </p:cNvSpPr>
          <p:nvPr>
            <p:ph type="title"/>
          </p:nvPr>
        </p:nvSpPr>
        <p:spPr/>
        <p:txBody>
          <a:bodyPr/>
          <a:lstStyle/>
          <a:p>
            <a:r>
              <a:rPr lang="en-US" dirty="0"/>
              <a:t>Walkability</a:t>
            </a:r>
          </a:p>
        </p:txBody>
      </p:sp>
      <p:sp>
        <p:nvSpPr>
          <p:cNvPr id="3" name="Content Placeholder 2">
            <a:extLst>
              <a:ext uri="{FF2B5EF4-FFF2-40B4-BE49-F238E27FC236}">
                <a16:creationId xmlns:a16="http://schemas.microsoft.com/office/drawing/2014/main" id="{12F74A84-F3DE-0E43-D5D7-C8259014623C}"/>
              </a:ext>
            </a:extLst>
          </p:cNvPr>
          <p:cNvSpPr>
            <a:spLocks noGrp="1"/>
          </p:cNvSpPr>
          <p:nvPr>
            <p:ph idx="1"/>
          </p:nvPr>
        </p:nvSpPr>
        <p:spPr>
          <a:xfrm>
            <a:off x="838200" y="1825625"/>
            <a:ext cx="5820908" cy="4667250"/>
          </a:xfrm>
        </p:spPr>
        <p:txBody>
          <a:bodyPr/>
          <a:lstStyle/>
          <a:p>
            <a:r>
              <a:rPr lang="en-US" dirty="0"/>
              <a:t>Sidewalk program bearing fruit.</a:t>
            </a:r>
          </a:p>
          <a:p>
            <a:r>
              <a:rPr lang="en-US" dirty="0"/>
              <a:t>Few missing or poor condition sidewalks</a:t>
            </a:r>
          </a:p>
          <a:p>
            <a:r>
              <a:rPr lang="en-US" dirty="0"/>
              <a:t>Wider sidewalks near school</a:t>
            </a:r>
          </a:p>
          <a:p>
            <a:r>
              <a:rPr lang="en-US" dirty="0"/>
              <a:t>No continental crossings and limited signage</a:t>
            </a:r>
          </a:p>
          <a:p>
            <a:r>
              <a:rPr lang="en-US" dirty="0"/>
              <a:t>No established trails</a:t>
            </a:r>
          </a:p>
        </p:txBody>
      </p:sp>
      <p:pic>
        <p:nvPicPr>
          <p:cNvPr id="4" name="Picture 3">
            <a:extLst>
              <a:ext uri="{FF2B5EF4-FFF2-40B4-BE49-F238E27FC236}">
                <a16:creationId xmlns:a16="http://schemas.microsoft.com/office/drawing/2014/main" id="{418ABEAA-DE04-A7FB-367D-87833666027D}"/>
              </a:ext>
            </a:extLst>
          </p:cNvPr>
          <p:cNvPicPr>
            <a:picLocks noChangeAspect="1"/>
          </p:cNvPicPr>
          <p:nvPr/>
        </p:nvPicPr>
        <p:blipFill rotWithShape="1">
          <a:blip r:embed="rId2">
            <a:extLst>
              <a:ext uri="{28A0092B-C50C-407E-A947-70E740481C1C}">
                <a14:useLocalDpi xmlns:a14="http://schemas.microsoft.com/office/drawing/2010/main" val="0"/>
              </a:ext>
            </a:extLst>
          </a:blip>
          <a:srcRect l="2739" t="1209" r="1799" b="13687"/>
          <a:stretch/>
        </p:blipFill>
        <p:spPr bwMode="auto">
          <a:xfrm>
            <a:off x="6659108" y="365125"/>
            <a:ext cx="5532892" cy="63827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2847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77A5D-F748-7803-3439-634AE2EEE753}"/>
              </a:ext>
            </a:extLst>
          </p:cNvPr>
          <p:cNvSpPr>
            <a:spLocks noGrp="1"/>
          </p:cNvSpPr>
          <p:nvPr>
            <p:ph type="title"/>
          </p:nvPr>
        </p:nvSpPr>
        <p:spPr/>
        <p:txBody>
          <a:bodyPr/>
          <a:lstStyle/>
          <a:p>
            <a:r>
              <a:rPr lang="en-US" dirty="0"/>
              <a:t>Transportation Needs</a:t>
            </a:r>
          </a:p>
        </p:txBody>
      </p:sp>
      <p:graphicFrame>
        <p:nvGraphicFramePr>
          <p:cNvPr id="4" name="Content Placeholder 3">
            <a:extLst>
              <a:ext uri="{FF2B5EF4-FFF2-40B4-BE49-F238E27FC236}">
                <a16:creationId xmlns:a16="http://schemas.microsoft.com/office/drawing/2014/main" id="{120992F7-1DBD-663A-0526-D1DE4A106E27}"/>
              </a:ext>
            </a:extLst>
          </p:cNvPr>
          <p:cNvGraphicFramePr>
            <a:graphicFrameLocks noGrp="1"/>
          </p:cNvGraphicFramePr>
          <p:nvPr>
            <p:ph idx="1"/>
            <p:extLst>
              <p:ext uri="{D42A27DB-BD31-4B8C-83A1-F6EECF244321}">
                <p14:modId xmlns:p14="http://schemas.microsoft.com/office/powerpoint/2010/main" val="2959835129"/>
              </p:ext>
            </p:extLst>
          </p:nvPr>
        </p:nvGraphicFramePr>
        <p:xfrm>
          <a:off x="838200" y="1825624"/>
          <a:ext cx="10913076" cy="45504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224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32CCF-6D2B-FF3D-ECF5-5F369E453A90}"/>
              </a:ext>
            </a:extLst>
          </p:cNvPr>
          <p:cNvSpPr>
            <a:spLocks noGrp="1"/>
          </p:cNvSpPr>
          <p:nvPr>
            <p:ph type="title"/>
          </p:nvPr>
        </p:nvSpPr>
        <p:spPr/>
        <p:txBody>
          <a:bodyPr/>
          <a:lstStyle/>
          <a:p>
            <a:r>
              <a:rPr lang="en-US" dirty="0"/>
              <a:t>Public Infrastructure</a:t>
            </a:r>
          </a:p>
        </p:txBody>
      </p:sp>
      <p:sp>
        <p:nvSpPr>
          <p:cNvPr id="3" name="Content Placeholder 2">
            <a:extLst>
              <a:ext uri="{FF2B5EF4-FFF2-40B4-BE49-F238E27FC236}">
                <a16:creationId xmlns:a16="http://schemas.microsoft.com/office/drawing/2014/main" id="{4076549B-5965-2142-3DE3-52FCAB20B431}"/>
              </a:ext>
            </a:extLst>
          </p:cNvPr>
          <p:cNvSpPr>
            <a:spLocks noGrp="1"/>
          </p:cNvSpPr>
          <p:nvPr>
            <p:ph idx="1"/>
          </p:nvPr>
        </p:nvSpPr>
        <p:spPr>
          <a:xfrm>
            <a:off x="838200" y="1825624"/>
            <a:ext cx="10515600" cy="4797597"/>
          </a:xfrm>
        </p:spPr>
        <p:txBody>
          <a:bodyPr/>
          <a:lstStyle/>
          <a:p>
            <a:r>
              <a:rPr lang="en-US" dirty="0"/>
              <a:t>Modern infrastructure, but there are considerable water and sewer main improvements planned as funding is available.</a:t>
            </a:r>
          </a:p>
          <a:p>
            <a:r>
              <a:rPr lang="en-US" dirty="0"/>
              <a:t>Capacity may need to grow to support extensive new development.</a:t>
            </a:r>
          </a:p>
          <a:p>
            <a:r>
              <a:rPr lang="en-US" dirty="0"/>
              <a:t>As is typical to rural small towns, storm water infrastructure is limited.</a:t>
            </a:r>
          </a:p>
          <a:p>
            <a:r>
              <a:rPr lang="en-US" dirty="0"/>
              <a:t>Planning must consider the difference in standards and levels of service in rural areas around town if the city may eventually annex it.  Fortunately, Madison and Dallas County have development standards and rural zoning, etc.</a:t>
            </a:r>
          </a:p>
        </p:txBody>
      </p:sp>
    </p:spTree>
    <p:extLst>
      <p:ext uri="{BB962C8B-B14F-4D97-AF65-F5344CB8AC3E}">
        <p14:creationId xmlns:p14="http://schemas.microsoft.com/office/powerpoint/2010/main" val="1168470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1022-D9F3-57E2-A765-7371DF399D1B}"/>
              </a:ext>
            </a:extLst>
          </p:cNvPr>
          <p:cNvSpPr>
            <a:spLocks noGrp="1"/>
          </p:cNvSpPr>
          <p:nvPr>
            <p:ph type="title"/>
          </p:nvPr>
        </p:nvSpPr>
        <p:spPr/>
        <p:txBody>
          <a:bodyPr/>
          <a:lstStyle/>
          <a:p>
            <a:r>
              <a:rPr lang="en-US" dirty="0"/>
              <a:t>Infrastructure Needs</a:t>
            </a:r>
          </a:p>
        </p:txBody>
      </p:sp>
      <p:graphicFrame>
        <p:nvGraphicFramePr>
          <p:cNvPr id="4" name="Content Placeholder 3">
            <a:extLst>
              <a:ext uri="{FF2B5EF4-FFF2-40B4-BE49-F238E27FC236}">
                <a16:creationId xmlns:a16="http://schemas.microsoft.com/office/drawing/2014/main" id="{53E79CD9-866E-846E-11F7-94B1A6CC2B6E}"/>
              </a:ext>
            </a:extLst>
          </p:cNvPr>
          <p:cNvGraphicFramePr>
            <a:graphicFrameLocks noGrp="1"/>
          </p:cNvGraphicFramePr>
          <p:nvPr>
            <p:ph idx="1"/>
            <p:extLst>
              <p:ext uri="{D42A27DB-BD31-4B8C-83A1-F6EECF244321}">
                <p14:modId xmlns:p14="http://schemas.microsoft.com/office/powerpoint/2010/main" val="128040741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5271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1BC2-1555-6652-4DDB-005658C4908A}"/>
              </a:ext>
            </a:extLst>
          </p:cNvPr>
          <p:cNvSpPr>
            <a:spLocks noGrp="1"/>
          </p:cNvSpPr>
          <p:nvPr>
            <p:ph type="title"/>
          </p:nvPr>
        </p:nvSpPr>
        <p:spPr/>
        <p:txBody>
          <a:bodyPr/>
          <a:lstStyle/>
          <a:p>
            <a:r>
              <a:rPr lang="en-US" dirty="0"/>
              <a:t>Land Use Composition</a:t>
            </a:r>
          </a:p>
        </p:txBody>
      </p:sp>
      <p:sp>
        <p:nvSpPr>
          <p:cNvPr id="3" name="Content Placeholder 2">
            <a:extLst>
              <a:ext uri="{FF2B5EF4-FFF2-40B4-BE49-F238E27FC236}">
                <a16:creationId xmlns:a16="http://schemas.microsoft.com/office/drawing/2014/main" id="{3D980C35-7124-E61A-BA4A-3AB61F260DC5}"/>
              </a:ext>
            </a:extLst>
          </p:cNvPr>
          <p:cNvSpPr>
            <a:spLocks noGrp="1"/>
          </p:cNvSpPr>
          <p:nvPr>
            <p:ph idx="1"/>
          </p:nvPr>
        </p:nvSpPr>
        <p:spPr>
          <a:xfrm>
            <a:off x="838200" y="1825625"/>
            <a:ext cx="5414319" cy="4667250"/>
          </a:xfrm>
        </p:spPr>
        <p:txBody>
          <a:bodyPr>
            <a:normAutofit/>
          </a:bodyPr>
          <a:lstStyle/>
          <a:p>
            <a:r>
              <a:rPr lang="en-US" sz="2400" dirty="0"/>
              <a:t>The largest land use categories, those occupying the most land, are single-unit residential (28%), transportation and utilities (26%), and agriculture (27%)</a:t>
            </a:r>
          </a:p>
          <a:p>
            <a:r>
              <a:rPr lang="en-US" sz="2400" dirty="0"/>
              <a:t>Limited higher density residential uses</a:t>
            </a:r>
          </a:p>
          <a:p>
            <a:r>
              <a:rPr lang="en-US" sz="2400" dirty="0"/>
              <a:t>Few vacant lots for a town so close to the metro</a:t>
            </a:r>
          </a:p>
          <a:p>
            <a:r>
              <a:rPr lang="en-US" sz="2400" dirty="0"/>
              <a:t>Agricultural land may be owned by unwilling sellers </a:t>
            </a:r>
          </a:p>
        </p:txBody>
      </p:sp>
      <p:graphicFrame>
        <p:nvGraphicFramePr>
          <p:cNvPr id="4" name="Chart 3">
            <a:extLst>
              <a:ext uri="{FF2B5EF4-FFF2-40B4-BE49-F238E27FC236}">
                <a16:creationId xmlns:a16="http://schemas.microsoft.com/office/drawing/2014/main" id="{7073E707-CBA3-AD8E-5489-BEA7B1E37D4D}"/>
              </a:ext>
            </a:extLst>
          </p:cNvPr>
          <p:cNvGraphicFramePr/>
          <p:nvPr>
            <p:extLst>
              <p:ext uri="{D42A27DB-BD31-4B8C-83A1-F6EECF244321}">
                <p14:modId xmlns:p14="http://schemas.microsoft.com/office/powerpoint/2010/main" val="523132295"/>
              </p:ext>
            </p:extLst>
          </p:nvPr>
        </p:nvGraphicFramePr>
        <p:xfrm>
          <a:off x="6522051" y="1272746"/>
          <a:ext cx="5276850" cy="50168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5644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E509-07F2-D6B9-F039-CF4CFDE9187E}"/>
              </a:ext>
            </a:extLst>
          </p:cNvPr>
          <p:cNvSpPr>
            <a:spLocks noGrp="1"/>
          </p:cNvSpPr>
          <p:nvPr>
            <p:ph type="title"/>
          </p:nvPr>
        </p:nvSpPr>
        <p:spPr/>
        <p:txBody>
          <a:bodyPr/>
          <a:lstStyle/>
          <a:p>
            <a:r>
              <a:rPr lang="en-US" dirty="0"/>
              <a:t>Land Use Distribution</a:t>
            </a:r>
          </a:p>
        </p:txBody>
      </p:sp>
      <p:sp>
        <p:nvSpPr>
          <p:cNvPr id="3" name="Content Placeholder 2">
            <a:extLst>
              <a:ext uri="{FF2B5EF4-FFF2-40B4-BE49-F238E27FC236}">
                <a16:creationId xmlns:a16="http://schemas.microsoft.com/office/drawing/2014/main" id="{F1A5A393-E7E1-BFB7-4987-CB1C15DCCF48}"/>
              </a:ext>
            </a:extLst>
          </p:cNvPr>
          <p:cNvSpPr>
            <a:spLocks noGrp="1"/>
          </p:cNvSpPr>
          <p:nvPr>
            <p:ph idx="1"/>
          </p:nvPr>
        </p:nvSpPr>
        <p:spPr>
          <a:xfrm>
            <a:off x="838200" y="1825625"/>
            <a:ext cx="5686168" cy="4667250"/>
          </a:xfrm>
        </p:spPr>
        <p:txBody>
          <a:bodyPr/>
          <a:lstStyle/>
          <a:p>
            <a:r>
              <a:rPr lang="en-US" dirty="0"/>
              <a:t>Pattern is typical for a community of this size and location.</a:t>
            </a:r>
          </a:p>
          <a:p>
            <a:r>
              <a:rPr lang="en-US" dirty="0"/>
              <a:t>Allows for growth within the city, if landowners are willing to sell.</a:t>
            </a:r>
          </a:p>
        </p:txBody>
      </p:sp>
      <p:pic>
        <p:nvPicPr>
          <p:cNvPr id="10" name="Picture 9">
            <a:extLst>
              <a:ext uri="{FF2B5EF4-FFF2-40B4-BE49-F238E27FC236}">
                <a16:creationId xmlns:a16="http://schemas.microsoft.com/office/drawing/2014/main" id="{41AE9C9C-D91E-F782-3B2C-83EA27D4A666}"/>
              </a:ext>
            </a:extLst>
          </p:cNvPr>
          <p:cNvPicPr>
            <a:picLocks noChangeAspect="1"/>
          </p:cNvPicPr>
          <p:nvPr/>
        </p:nvPicPr>
        <p:blipFill rotWithShape="1">
          <a:blip r:embed="rId2">
            <a:extLst>
              <a:ext uri="{28A0092B-C50C-407E-A947-70E740481C1C}">
                <a14:useLocalDpi xmlns:a14="http://schemas.microsoft.com/office/drawing/2010/main" val="0"/>
              </a:ext>
            </a:extLst>
          </a:blip>
          <a:srcRect l="2934" t="5895" r="1800" b="14293"/>
          <a:stretch/>
        </p:blipFill>
        <p:spPr bwMode="auto">
          <a:xfrm>
            <a:off x="6618648" y="815546"/>
            <a:ext cx="5573352" cy="60424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8733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403C3-2055-94EF-25F4-23DCEA981C17}"/>
              </a:ext>
            </a:extLst>
          </p:cNvPr>
          <p:cNvSpPr>
            <a:spLocks noGrp="1"/>
          </p:cNvSpPr>
          <p:nvPr>
            <p:ph type="title"/>
          </p:nvPr>
        </p:nvSpPr>
        <p:spPr/>
        <p:txBody>
          <a:bodyPr/>
          <a:lstStyle/>
          <a:p>
            <a:r>
              <a:rPr lang="en-US" dirty="0"/>
              <a:t>Rural Land Use Composition</a:t>
            </a:r>
          </a:p>
        </p:txBody>
      </p:sp>
      <p:sp>
        <p:nvSpPr>
          <p:cNvPr id="3" name="Content Placeholder 2">
            <a:extLst>
              <a:ext uri="{FF2B5EF4-FFF2-40B4-BE49-F238E27FC236}">
                <a16:creationId xmlns:a16="http://schemas.microsoft.com/office/drawing/2014/main" id="{BA19CC1B-980B-999B-A3D0-7C8275270A88}"/>
              </a:ext>
            </a:extLst>
          </p:cNvPr>
          <p:cNvSpPr>
            <a:spLocks noGrp="1"/>
          </p:cNvSpPr>
          <p:nvPr>
            <p:ph idx="1"/>
          </p:nvPr>
        </p:nvSpPr>
        <p:spPr>
          <a:xfrm>
            <a:off x="838200" y="1825624"/>
            <a:ext cx="5587314" cy="4797597"/>
          </a:xfrm>
        </p:spPr>
        <p:txBody>
          <a:bodyPr>
            <a:normAutofit/>
          </a:bodyPr>
          <a:lstStyle/>
          <a:p>
            <a:r>
              <a:rPr lang="en-US" dirty="0"/>
              <a:t>Like Earlham proper, the planning area is mostly flat with some rolling hills dissected by small steams.  Most of the area is used for row crop production.</a:t>
            </a:r>
          </a:p>
          <a:p>
            <a:r>
              <a:rPr lang="en-US" dirty="0"/>
              <a:t>Mostly agriculture.</a:t>
            </a:r>
          </a:p>
          <a:p>
            <a:r>
              <a:rPr lang="en-US" dirty="0"/>
              <a:t>500+- residents</a:t>
            </a:r>
          </a:p>
          <a:p>
            <a:r>
              <a:rPr lang="en-US" dirty="0"/>
              <a:t>Subdivisions near/north of I-80</a:t>
            </a:r>
          </a:p>
          <a:p>
            <a:endParaRPr lang="en-US" dirty="0"/>
          </a:p>
        </p:txBody>
      </p:sp>
      <p:graphicFrame>
        <p:nvGraphicFramePr>
          <p:cNvPr id="4" name="Chart 3">
            <a:extLst>
              <a:ext uri="{FF2B5EF4-FFF2-40B4-BE49-F238E27FC236}">
                <a16:creationId xmlns:a16="http://schemas.microsoft.com/office/drawing/2014/main" id="{81CB6591-A40E-42B7-19A6-02EF23F28F0C}"/>
              </a:ext>
            </a:extLst>
          </p:cNvPr>
          <p:cNvGraphicFramePr/>
          <p:nvPr>
            <p:extLst>
              <p:ext uri="{D42A27DB-BD31-4B8C-83A1-F6EECF244321}">
                <p14:modId xmlns:p14="http://schemas.microsoft.com/office/powerpoint/2010/main" val="785379011"/>
              </p:ext>
            </p:extLst>
          </p:nvPr>
        </p:nvGraphicFramePr>
        <p:xfrm>
          <a:off x="6635579" y="1960812"/>
          <a:ext cx="5338118" cy="3204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4967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44270-7CBA-7E0F-CF3F-AD1E79EA0ADF}"/>
              </a:ext>
            </a:extLst>
          </p:cNvPr>
          <p:cNvSpPr>
            <a:spLocks noGrp="1"/>
          </p:cNvSpPr>
          <p:nvPr>
            <p:ph type="title"/>
          </p:nvPr>
        </p:nvSpPr>
        <p:spPr>
          <a:xfrm>
            <a:off x="838200" y="365125"/>
            <a:ext cx="5649097" cy="1859091"/>
          </a:xfrm>
        </p:spPr>
        <p:txBody>
          <a:bodyPr/>
          <a:lstStyle/>
          <a:p>
            <a:r>
              <a:rPr lang="en-US" dirty="0"/>
              <a:t>Rural Land Use Distribution</a:t>
            </a:r>
          </a:p>
        </p:txBody>
      </p:sp>
      <p:sp>
        <p:nvSpPr>
          <p:cNvPr id="3" name="Content Placeholder 2">
            <a:extLst>
              <a:ext uri="{FF2B5EF4-FFF2-40B4-BE49-F238E27FC236}">
                <a16:creationId xmlns:a16="http://schemas.microsoft.com/office/drawing/2014/main" id="{6336DF40-C7CC-95C1-0535-D4672D0F97C7}"/>
              </a:ext>
            </a:extLst>
          </p:cNvPr>
          <p:cNvSpPr>
            <a:spLocks noGrp="1"/>
          </p:cNvSpPr>
          <p:nvPr>
            <p:ph idx="1"/>
          </p:nvPr>
        </p:nvSpPr>
        <p:spPr>
          <a:xfrm>
            <a:off x="838200" y="2014151"/>
            <a:ext cx="5649097" cy="4162812"/>
          </a:xfrm>
        </p:spPr>
        <p:txBody>
          <a:bodyPr/>
          <a:lstStyle/>
          <a:p>
            <a:r>
              <a:rPr lang="en-US" dirty="0"/>
              <a:t>Many planning areas surrounding rural cities have few other uses, but this area includes commercial, mining/extraction operations, recreation and other uses.  This is indicative of an area poised for growth.</a:t>
            </a:r>
          </a:p>
        </p:txBody>
      </p:sp>
      <p:pic>
        <p:nvPicPr>
          <p:cNvPr id="4" name="Picture 3">
            <a:extLst>
              <a:ext uri="{FF2B5EF4-FFF2-40B4-BE49-F238E27FC236}">
                <a16:creationId xmlns:a16="http://schemas.microsoft.com/office/drawing/2014/main" id="{00E701A1-E690-52A5-3F62-5CCCBE67B663}"/>
              </a:ext>
            </a:extLst>
          </p:cNvPr>
          <p:cNvPicPr>
            <a:picLocks noChangeAspect="1"/>
          </p:cNvPicPr>
          <p:nvPr/>
        </p:nvPicPr>
        <p:blipFill rotWithShape="1">
          <a:blip r:embed="rId2">
            <a:extLst>
              <a:ext uri="{28A0092B-C50C-407E-A947-70E740481C1C}">
                <a14:useLocalDpi xmlns:a14="http://schemas.microsoft.com/office/drawing/2010/main" val="0"/>
              </a:ext>
            </a:extLst>
          </a:blip>
          <a:srcRect l="1760" t="1209" r="5321" b="19130"/>
          <a:stretch/>
        </p:blipFill>
        <p:spPr bwMode="auto">
          <a:xfrm>
            <a:off x="6487297" y="262924"/>
            <a:ext cx="5652770" cy="6273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8269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5E87B-95B5-48A0-BF1B-BF55B2B9BCB3}"/>
              </a:ext>
            </a:extLst>
          </p:cNvPr>
          <p:cNvSpPr>
            <a:spLocks noGrp="1"/>
          </p:cNvSpPr>
          <p:nvPr>
            <p:ph type="title"/>
          </p:nvPr>
        </p:nvSpPr>
        <p:spPr/>
        <p:txBody>
          <a:bodyPr/>
          <a:lstStyle/>
          <a:p>
            <a:r>
              <a:rPr lang="en-US" dirty="0"/>
              <a:t>Fiscal Condition</a:t>
            </a:r>
          </a:p>
        </p:txBody>
      </p:sp>
      <p:sp>
        <p:nvSpPr>
          <p:cNvPr id="3" name="Content Placeholder 2">
            <a:extLst>
              <a:ext uri="{FF2B5EF4-FFF2-40B4-BE49-F238E27FC236}">
                <a16:creationId xmlns:a16="http://schemas.microsoft.com/office/drawing/2014/main" id="{3DBD5923-C7B3-714A-D6CF-5BEF14CE6321}"/>
              </a:ext>
            </a:extLst>
          </p:cNvPr>
          <p:cNvSpPr>
            <a:spLocks noGrp="1"/>
          </p:cNvSpPr>
          <p:nvPr>
            <p:ph idx="1"/>
          </p:nvPr>
        </p:nvSpPr>
        <p:spPr>
          <a:xfrm>
            <a:off x="838200" y="1825625"/>
            <a:ext cx="4339281" cy="4351338"/>
          </a:xfrm>
        </p:spPr>
        <p:txBody>
          <a:bodyPr/>
          <a:lstStyle/>
          <a:p>
            <a:r>
              <a:rPr lang="en-US" dirty="0"/>
              <a:t>Moderate tax rates compared to peers.</a:t>
            </a:r>
          </a:p>
          <a:p>
            <a:r>
              <a:rPr lang="en-US" dirty="0"/>
              <a:t>Growing property tax basis.</a:t>
            </a:r>
          </a:p>
          <a:p>
            <a:r>
              <a:rPr lang="en-US" dirty="0"/>
              <a:t>Unexplained drop in most recent year reported.</a:t>
            </a:r>
          </a:p>
        </p:txBody>
      </p:sp>
      <p:graphicFrame>
        <p:nvGraphicFramePr>
          <p:cNvPr id="4" name="Chart 3">
            <a:extLst>
              <a:ext uri="{FF2B5EF4-FFF2-40B4-BE49-F238E27FC236}">
                <a16:creationId xmlns:a16="http://schemas.microsoft.com/office/drawing/2014/main" id="{FBD20CD0-2999-E7F8-20F4-78F66AD870D1}"/>
              </a:ext>
            </a:extLst>
          </p:cNvPr>
          <p:cNvGraphicFramePr/>
          <p:nvPr>
            <p:extLst>
              <p:ext uri="{D42A27DB-BD31-4B8C-83A1-F6EECF244321}">
                <p14:modId xmlns:p14="http://schemas.microsoft.com/office/powerpoint/2010/main" val="3947425739"/>
              </p:ext>
            </p:extLst>
          </p:nvPr>
        </p:nvGraphicFramePr>
        <p:xfrm>
          <a:off x="5177481" y="562292"/>
          <a:ext cx="5980670" cy="28667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69C4FF1-828C-AB0E-A852-E74152F71BF7}"/>
              </a:ext>
            </a:extLst>
          </p:cNvPr>
          <p:cNvGraphicFramePr/>
          <p:nvPr>
            <p:extLst>
              <p:ext uri="{D42A27DB-BD31-4B8C-83A1-F6EECF244321}">
                <p14:modId xmlns:p14="http://schemas.microsoft.com/office/powerpoint/2010/main" val="3335539025"/>
              </p:ext>
            </p:extLst>
          </p:nvPr>
        </p:nvGraphicFramePr>
        <p:xfrm>
          <a:off x="5177481" y="3626166"/>
          <a:ext cx="6376087" cy="3095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249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AD4A59-91FA-4E30-8F32-A8AB51F7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11" name="Rectangle 10">
            <a:extLst>
              <a:ext uri="{FF2B5EF4-FFF2-40B4-BE49-F238E27FC236}">
                <a16:creationId xmlns:a16="http://schemas.microsoft.com/office/drawing/2014/main" id="{CDFF45EF-8068-49B8-AFAE-404F6EB18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78F08FDD-A1CF-14DF-160F-57CE41FCA7EC}"/>
              </a:ext>
            </a:extLst>
          </p:cNvPr>
          <p:cNvSpPr>
            <a:spLocks noGrp="1"/>
          </p:cNvSpPr>
          <p:nvPr>
            <p:ph type="title"/>
          </p:nvPr>
        </p:nvSpPr>
        <p:spPr>
          <a:xfrm>
            <a:off x="457201" y="557189"/>
            <a:ext cx="4549002" cy="5743616"/>
          </a:xfrm>
        </p:spPr>
        <p:txBody>
          <a:bodyPr anchor="ctr">
            <a:normAutofit/>
          </a:bodyPr>
          <a:lstStyle/>
          <a:p>
            <a:r>
              <a:rPr lang="en-US" dirty="0"/>
              <a:t>Comprehensive plan</a:t>
            </a:r>
          </a:p>
        </p:txBody>
      </p:sp>
      <p:grpSp>
        <p:nvGrpSpPr>
          <p:cNvPr id="13" name="Group 12">
            <a:extLst>
              <a:ext uri="{FF2B5EF4-FFF2-40B4-BE49-F238E27FC236}">
                <a16:creationId xmlns:a16="http://schemas.microsoft.com/office/drawing/2014/main" id="{2668F617-A865-44FB-B7FA-D3D82EB305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4188" y="339903"/>
            <a:ext cx="2359700" cy="1660157"/>
            <a:chOff x="2364188" y="339903"/>
            <a:chExt cx="2359700" cy="1660157"/>
          </a:xfrm>
        </p:grpSpPr>
        <p:sp useBgFill="1">
          <p:nvSpPr>
            <p:cNvPr id="14" name="Graphic 10">
              <a:extLst>
                <a:ext uri="{FF2B5EF4-FFF2-40B4-BE49-F238E27FC236}">
                  <a16:creationId xmlns:a16="http://schemas.microsoft.com/office/drawing/2014/main" id="{1E049813-75C2-4C4C-884E-5480698BE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56361" y="339903"/>
              <a:ext cx="1567527" cy="156752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5" name="Oval 14">
              <a:extLst>
                <a:ext uri="{FF2B5EF4-FFF2-40B4-BE49-F238E27FC236}">
                  <a16:creationId xmlns:a16="http://schemas.microsoft.com/office/drawing/2014/main" id="{4CA4D6DA-0C20-43AD-AD68-1F7A6E41E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613508" y="1824184"/>
              <a:ext cx="175876" cy="175876"/>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6" name="Oval 15">
              <a:extLst>
                <a:ext uri="{FF2B5EF4-FFF2-40B4-BE49-F238E27FC236}">
                  <a16:creationId xmlns:a16="http://schemas.microsoft.com/office/drawing/2014/main" id="{CE6E5024-CAC1-4B1A-8AAD-E805A19D9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64188" y="914400"/>
              <a:ext cx="348801" cy="348801"/>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78A9C22A-73FF-2CDE-168D-BF635DB26ACB}"/>
              </a:ext>
            </a:extLst>
          </p:cNvPr>
          <p:cNvGraphicFramePr>
            <a:graphicFrameLocks noGrp="1"/>
          </p:cNvGraphicFramePr>
          <p:nvPr>
            <p:ph idx="1"/>
            <p:extLst>
              <p:ext uri="{D42A27DB-BD31-4B8C-83A1-F6EECF244321}">
                <p14:modId xmlns:p14="http://schemas.microsoft.com/office/powerpoint/2010/main" val="3918917582"/>
              </p:ext>
            </p:extLst>
          </p:nvPr>
        </p:nvGraphicFramePr>
        <p:xfrm>
          <a:off x="5181600" y="557189"/>
          <a:ext cx="6172199" cy="5743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blue and white logo with text&#10;&#10;Description automatically generated">
            <a:extLst>
              <a:ext uri="{FF2B5EF4-FFF2-40B4-BE49-F238E27FC236}">
                <a16:creationId xmlns:a16="http://schemas.microsoft.com/office/drawing/2014/main" id="{748DA70A-CE93-A3F1-EC0C-EFFE3E6A9AF4}"/>
              </a:ext>
            </a:extLst>
          </p:cNvPr>
          <p:cNvPicPr>
            <a:picLocks noChangeAspect="1"/>
          </p:cNvPicPr>
          <p:nvPr/>
        </p:nvPicPr>
        <p:blipFill>
          <a:blip r:embed="rId7"/>
          <a:stretch>
            <a:fillRect/>
          </a:stretch>
        </p:blipFill>
        <p:spPr>
          <a:xfrm>
            <a:off x="414870" y="5157804"/>
            <a:ext cx="1308100" cy="1155700"/>
          </a:xfrm>
          <a:prstGeom prst="rect">
            <a:avLst/>
          </a:prstGeom>
        </p:spPr>
      </p:pic>
      <p:pic>
        <p:nvPicPr>
          <p:cNvPr id="8" name="Picture 7" descr="A close-up of a logo&#10;&#10;Description automatically generated">
            <a:extLst>
              <a:ext uri="{FF2B5EF4-FFF2-40B4-BE49-F238E27FC236}">
                <a16:creationId xmlns:a16="http://schemas.microsoft.com/office/drawing/2014/main" id="{1AB3C304-B2D2-3F73-E8DF-AF4850D64B0D}"/>
              </a:ext>
            </a:extLst>
          </p:cNvPr>
          <p:cNvPicPr>
            <a:picLocks noChangeAspect="1"/>
          </p:cNvPicPr>
          <p:nvPr/>
        </p:nvPicPr>
        <p:blipFill>
          <a:blip r:embed="rId8"/>
          <a:stretch>
            <a:fillRect/>
          </a:stretch>
        </p:blipFill>
        <p:spPr>
          <a:xfrm>
            <a:off x="1732084" y="5211482"/>
            <a:ext cx="3449516" cy="1089321"/>
          </a:xfrm>
          <a:prstGeom prst="rect">
            <a:avLst/>
          </a:prstGeom>
        </p:spPr>
      </p:pic>
    </p:spTree>
    <p:extLst>
      <p:ext uri="{BB962C8B-B14F-4D97-AF65-F5344CB8AC3E}">
        <p14:creationId xmlns:p14="http://schemas.microsoft.com/office/powerpoint/2010/main" val="3992953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A514-7C48-F66B-7A08-D3C76D4DE36A}"/>
              </a:ext>
            </a:extLst>
          </p:cNvPr>
          <p:cNvSpPr>
            <a:spLocks noGrp="1"/>
          </p:cNvSpPr>
          <p:nvPr>
            <p:ph type="title"/>
          </p:nvPr>
        </p:nvSpPr>
        <p:spPr/>
        <p:txBody>
          <a:bodyPr/>
          <a:lstStyle/>
          <a:p>
            <a:r>
              <a:rPr lang="en-US" dirty="0"/>
              <a:t>Population Projection and Prediction</a:t>
            </a:r>
          </a:p>
        </p:txBody>
      </p:sp>
      <p:sp>
        <p:nvSpPr>
          <p:cNvPr id="3" name="Content Placeholder 2">
            <a:extLst>
              <a:ext uri="{FF2B5EF4-FFF2-40B4-BE49-F238E27FC236}">
                <a16:creationId xmlns:a16="http://schemas.microsoft.com/office/drawing/2014/main" id="{6878FD11-F5E8-4394-078B-FFD24B1684E5}"/>
              </a:ext>
            </a:extLst>
          </p:cNvPr>
          <p:cNvSpPr>
            <a:spLocks noGrp="1"/>
          </p:cNvSpPr>
          <p:nvPr>
            <p:ph idx="1"/>
          </p:nvPr>
        </p:nvSpPr>
        <p:spPr>
          <a:xfrm>
            <a:off x="838201" y="1825625"/>
            <a:ext cx="5735594" cy="4847024"/>
          </a:xfrm>
        </p:spPr>
        <p:txBody>
          <a:bodyPr>
            <a:normAutofit/>
          </a:bodyPr>
          <a:lstStyle/>
          <a:p>
            <a:r>
              <a:rPr lang="en-US" dirty="0"/>
              <a:t>Projection average:</a:t>
            </a:r>
          </a:p>
          <a:p>
            <a:pPr lvl="1"/>
            <a:r>
              <a:rPr lang="en-US" dirty="0"/>
              <a:t>2030: 1541</a:t>
            </a:r>
          </a:p>
          <a:p>
            <a:pPr lvl="1"/>
            <a:r>
              <a:rPr lang="en-US" dirty="0"/>
              <a:t>2040: 1586</a:t>
            </a:r>
          </a:p>
          <a:p>
            <a:r>
              <a:rPr lang="en-US" dirty="0"/>
              <a:t>Prediction:</a:t>
            </a:r>
          </a:p>
          <a:p>
            <a:pPr lvl="1"/>
            <a:r>
              <a:rPr lang="en-US" dirty="0"/>
              <a:t>2030: 1600</a:t>
            </a:r>
          </a:p>
          <a:p>
            <a:pPr lvl="1"/>
            <a:r>
              <a:rPr lang="en-US" dirty="0"/>
              <a:t>2040: 1800</a:t>
            </a:r>
          </a:p>
          <a:p>
            <a:r>
              <a:rPr lang="en-US" dirty="0"/>
              <a:t>Prediction includes some regional growth is located in Earlham</a:t>
            </a:r>
          </a:p>
        </p:txBody>
      </p:sp>
      <p:graphicFrame>
        <p:nvGraphicFramePr>
          <p:cNvPr id="4" name="Chart 3">
            <a:extLst>
              <a:ext uri="{FF2B5EF4-FFF2-40B4-BE49-F238E27FC236}">
                <a16:creationId xmlns:a16="http://schemas.microsoft.com/office/drawing/2014/main" id="{D0E006D0-EBD4-84AA-B170-8613ED033F66}"/>
              </a:ext>
            </a:extLst>
          </p:cNvPr>
          <p:cNvGraphicFramePr/>
          <p:nvPr>
            <p:extLst>
              <p:ext uri="{D42A27DB-BD31-4B8C-83A1-F6EECF244321}">
                <p14:modId xmlns:p14="http://schemas.microsoft.com/office/powerpoint/2010/main" val="2460265881"/>
              </p:ext>
            </p:extLst>
          </p:nvPr>
        </p:nvGraphicFramePr>
        <p:xfrm>
          <a:off x="6573794" y="2388234"/>
          <a:ext cx="5509019" cy="37887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0919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D98B-8361-5738-8520-2B2947C6A276}"/>
              </a:ext>
            </a:extLst>
          </p:cNvPr>
          <p:cNvSpPr>
            <a:spLocks noGrp="1"/>
          </p:cNvSpPr>
          <p:nvPr>
            <p:ph type="title"/>
          </p:nvPr>
        </p:nvSpPr>
        <p:spPr/>
        <p:txBody>
          <a:bodyPr/>
          <a:lstStyle/>
          <a:p>
            <a:r>
              <a:rPr lang="en-US" dirty="0"/>
              <a:t>Future Land Use Needs</a:t>
            </a:r>
          </a:p>
        </p:txBody>
      </p:sp>
      <p:sp>
        <p:nvSpPr>
          <p:cNvPr id="3" name="Content Placeholder 2">
            <a:extLst>
              <a:ext uri="{FF2B5EF4-FFF2-40B4-BE49-F238E27FC236}">
                <a16:creationId xmlns:a16="http://schemas.microsoft.com/office/drawing/2014/main" id="{7A3479A3-FCBE-D5C8-494D-78CA51078801}"/>
              </a:ext>
            </a:extLst>
          </p:cNvPr>
          <p:cNvSpPr>
            <a:spLocks noGrp="1"/>
          </p:cNvSpPr>
          <p:nvPr>
            <p:ph idx="1"/>
          </p:nvPr>
        </p:nvSpPr>
        <p:spPr/>
        <p:txBody>
          <a:bodyPr/>
          <a:lstStyle/>
          <a:p>
            <a:r>
              <a:rPr lang="en-US" dirty="0"/>
              <a:t>Shortage of approximately 210 housing units</a:t>
            </a:r>
          </a:p>
          <a:p>
            <a:r>
              <a:rPr lang="en-US" dirty="0"/>
              <a:t>Shortage of local commercial and industrial land, but can be met by redevelopment or repurposing properties</a:t>
            </a:r>
          </a:p>
          <a:p>
            <a:r>
              <a:rPr lang="en-US" dirty="0"/>
              <a:t>Infrastructure capacity, generally, is adequate</a:t>
            </a:r>
          </a:p>
          <a:p>
            <a:r>
              <a:rPr lang="en-US" dirty="0"/>
              <a:t>About 5,000 SF of total City-owned public facility space may be needed</a:t>
            </a:r>
          </a:p>
          <a:p>
            <a:r>
              <a:rPr lang="en-US" dirty="0"/>
              <a:t>Recreational space needs should be met with existing areas</a:t>
            </a:r>
          </a:p>
          <a:p>
            <a:r>
              <a:rPr lang="en-US" dirty="0"/>
              <a:t>Approximately 1 FTE staff would need to be added</a:t>
            </a:r>
          </a:p>
          <a:p>
            <a:endParaRPr lang="en-US" dirty="0"/>
          </a:p>
          <a:p>
            <a:endParaRPr lang="en-US" dirty="0"/>
          </a:p>
        </p:txBody>
      </p:sp>
    </p:spTree>
    <p:extLst>
      <p:ext uri="{BB962C8B-B14F-4D97-AF65-F5344CB8AC3E}">
        <p14:creationId xmlns:p14="http://schemas.microsoft.com/office/powerpoint/2010/main" val="305458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9893-A718-F430-EFE5-7924CDA0C977}"/>
              </a:ext>
            </a:extLst>
          </p:cNvPr>
          <p:cNvSpPr>
            <a:spLocks noGrp="1"/>
          </p:cNvSpPr>
          <p:nvPr>
            <p:ph type="title"/>
          </p:nvPr>
        </p:nvSpPr>
        <p:spPr/>
        <p:txBody>
          <a:bodyPr/>
          <a:lstStyle/>
          <a:p>
            <a:r>
              <a:rPr lang="en-US" dirty="0"/>
              <a:t>Rural Development Area</a:t>
            </a:r>
          </a:p>
        </p:txBody>
      </p:sp>
      <p:sp>
        <p:nvSpPr>
          <p:cNvPr id="3" name="Content Placeholder 2">
            <a:extLst>
              <a:ext uri="{FF2B5EF4-FFF2-40B4-BE49-F238E27FC236}">
                <a16:creationId xmlns:a16="http://schemas.microsoft.com/office/drawing/2014/main" id="{F538E89D-A0A3-9899-4D5A-17FABCBABE18}"/>
              </a:ext>
            </a:extLst>
          </p:cNvPr>
          <p:cNvSpPr>
            <a:spLocks noGrp="1"/>
          </p:cNvSpPr>
          <p:nvPr>
            <p:ph idx="1"/>
          </p:nvPr>
        </p:nvSpPr>
        <p:spPr>
          <a:xfrm>
            <a:off x="838200" y="1825625"/>
            <a:ext cx="5018903" cy="4667250"/>
          </a:xfrm>
        </p:spPr>
        <p:txBody>
          <a:bodyPr>
            <a:normAutofit/>
          </a:bodyPr>
          <a:lstStyle/>
          <a:p>
            <a:r>
              <a:rPr lang="en-US" dirty="0"/>
              <a:t>New acres are needed to support growth, probably 100 acres total.  Most could occur in the city, but market choices mean that rural development should also be planned for.</a:t>
            </a:r>
          </a:p>
          <a:p>
            <a:r>
              <a:rPr lang="en-US" dirty="0"/>
              <a:t>Map shows areas that should be considered for potential growth, not necessarily annexation.</a:t>
            </a:r>
          </a:p>
        </p:txBody>
      </p:sp>
      <p:pic>
        <p:nvPicPr>
          <p:cNvPr id="4" name="Picture 3">
            <a:extLst>
              <a:ext uri="{FF2B5EF4-FFF2-40B4-BE49-F238E27FC236}">
                <a16:creationId xmlns:a16="http://schemas.microsoft.com/office/drawing/2014/main" id="{1E474E4F-3942-7B78-E08F-1F493D3E5860}"/>
              </a:ext>
            </a:extLst>
          </p:cNvPr>
          <p:cNvPicPr>
            <a:picLocks noChangeAspect="1"/>
          </p:cNvPicPr>
          <p:nvPr/>
        </p:nvPicPr>
        <p:blipFill rotWithShape="1">
          <a:blip r:embed="rId2">
            <a:extLst>
              <a:ext uri="{28A0092B-C50C-407E-A947-70E740481C1C}">
                <a14:useLocalDpi xmlns:a14="http://schemas.microsoft.com/office/drawing/2010/main" val="0"/>
              </a:ext>
            </a:extLst>
          </a:blip>
          <a:srcRect l="2348" t="12049" b="28215"/>
          <a:stretch/>
        </p:blipFill>
        <p:spPr bwMode="auto">
          <a:xfrm>
            <a:off x="5852795" y="1352601"/>
            <a:ext cx="6339205" cy="50177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731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6CEC-5AF4-6CA2-DC89-BC14109CE04F}"/>
              </a:ext>
            </a:extLst>
          </p:cNvPr>
          <p:cNvSpPr>
            <a:spLocks noGrp="1"/>
          </p:cNvSpPr>
          <p:nvPr>
            <p:ph type="title"/>
          </p:nvPr>
        </p:nvSpPr>
        <p:spPr/>
        <p:txBody>
          <a:bodyPr/>
          <a:lstStyle/>
          <a:p>
            <a:r>
              <a:rPr lang="en-US" dirty="0"/>
              <a:t>How Do We Get There</a:t>
            </a:r>
          </a:p>
        </p:txBody>
      </p:sp>
      <p:sp>
        <p:nvSpPr>
          <p:cNvPr id="3" name="Content Placeholder 2">
            <a:extLst>
              <a:ext uri="{FF2B5EF4-FFF2-40B4-BE49-F238E27FC236}">
                <a16:creationId xmlns:a16="http://schemas.microsoft.com/office/drawing/2014/main" id="{666F5411-B0E5-B4AC-DB51-EB7EAC0890E7}"/>
              </a:ext>
            </a:extLst>
          </p:cNvPr>
          <p:cNvSpPr>
            <a:spLocks noGrp="1"/>
          </p:cNvSpPr>
          <p:nvPr>
            <p:ph idx="1"/>
          </p:nvPr>
        </p:nvSpPr>
        <p:spPr/>
        <p:txBody>
          <a:bodyPr/>
          <a:lstStyle/>
          <a:p>
            <a:r>
              <a:rPr lang="en-US" dirty="0"/>
              <a:t>Future planning elements</a:t>
            </a:r>
          </a:p>
          <a:p>
            <a:r>
              <a:rPr lang="en-US" dirty="0"/>
              <a:t>Implementation strategies</a:t>
            </a:r>
          </a:p>
          <a:p>
            <a:r>
              <a:rPr lang="en-US" dirty="0"/>
              <a:t>Future land use map for city and planning area</a:t>
            </a:r>
          </a:p>
        </p:txBody>
      </p:sp>
    </p:spTree>
    <p:extLst>
      <p:ext uri="{BB962C8B-B14F-4D97-AF65-F5344CB8AC3E}">
        <p14:creationId xmlns:p14="http://schemas.microsoft.com/office/powerpoint/2010/main" val="605170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C4A2-3482-2FE9-81ED-61A321D3FE9B}"/>
              </a:ext>
            </a:extLst>
          </p:cNvPr>
          <p:cNvSpPr>
            <a:spLocks noGrp="1"/>
          </p:cNvSpPr>
          <p:nvPr>
            <p:ph type="title"/>
          </p:nvPr>
        </p:nvSpPr>
        <p:spPr/>
        <p:txBody>
          <a:bodyPr/>
          <a:lstStyle/>
          <a:p>
            <a:r>
              <a:rPr lang="en-US" dirty="0"/>
              <a:t>Vision Statement Exercise</a:t>
            </a:r>
          </a:p>
        </p:txBody>
      </p:sp>
      <p:sp>
        <p:nvSpPr>
          <p:cNvPr id="3" name="Content Placeholder 2">
            <a:extLst>
              <a:ext uri="{FF2B5EF4-FFF2-40B4-BE49-F238E27FC236}">
                <a16:creationId xmlns:a16="http://schemas.microsoft.com/office/drawing/2014/main" id="{BE902FCB-69AE-3A41-CD87-4D505E778BF2}"/>
              </a:ext>
            </a:extLst>
          </p:cNvPr>
          <p:cNvSpPr>
            <a:spLocks noGrp="1"/>
          </p:cNvSpPr>
          <p:nvPr>
            <p:ph idx="1"/>
          </p:nvPr>
        </p:nvSpPr>
        <p:spPr>
          <a:xfrm>
            <a:off x="838199" y="1825624"/>
            <a:ext cx="10937789" cy="4871737"/>
          </a:xfrm>
        </p:spPr>
        <p:txBody>
          <a:bodyPr>
            <a:normAutofit lnSpcReduction="10000"/>
          </a:bodyPr>
          <a:lstStyle/>
          <a:p>
            <a:r>
              <a:rPr lang="en-US" b="1" i="1" dirty="0">
                <a:solidFill>
                  <a:srgbClr val="7030A0"/>
                </a:solidFill>
                <a:effectLst/>
                <a:latin typeface="Calibri" panose="020F0502020204030204" pitchFamily="34" charset="0"/>
                <a:ea typeface="DengXian" panose="02010600030101010101" pitchFamily="2" charset="-122"/>
                <a:cs typeface="Times New Roman" panose="02020603050405020304" pitchFamily="18" charset="0"/>
              </a:rPr>
              <a:t>Earlham will grow to nearly 2000 people in a sustainable way that enhances its community character that is based on a strong sense of togetherness and that grows the local economy in a balanced way that ensures an affordable living.</a:t>
            </a:r>
            <a:endParaRPr lang="en-US" dirty="0"/>
          </a:p>
          <a:p>
            <a:r>
              <a:rPr lang="en-US" dirty="0"/>
              <a:t>Get in tables/groups of three or more people</a:t>
            </a:r>
          </a:p>
          <a:p>
            <a:r>
              <a:rPr lang="en-US" dirty="0"/>
              <a:t>Take the packet provided and organize them into a mock vision statement describing the ideal Earlham in 2040</a:t>
            </a:r>
          </a:p>
          <a:p>
            <a:r>
              <a:rPr lang="en-US" dirty="0"/>
              <a:t>When ready, each team will read their statement.</a:t>
            </a:r>
          </a:p>
          <a:p>
            <a:r>
              <a:rPr lang="en-US" dirty="0"/>
              <a:t>Discussion will follow about what should be the statement for the plan.</a:t>
            </a:r>
          </a:p>
          <a:p>
            <a:r>
              <a:rPr lang="en-US" dirty="0"/>
              <a:t>That statement will guide the planning recommendations to be created and presented for City approval in the final document.</a:t>
            </a:r>
          </a:p>
          <a:p>
            <a:endParaRPr lang="en-US" dirty="0"/>
          </a:p>
        </p:txBody>
      </p:sp>
    </p:spTree>
    <p:extLst>
      <p:ext uri="{BB962C8B-B14F-4D97-AF65-F5344CB8AC3E}">
        <p14:creationId xmlns:p14="http://schemas.microsoft.com/office/powerpoint/2010/main" val="3827294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510D-4501-5885-1014-922709DF3780}"/>
              </a:ext>
            </a:extLst>
          </p:cNvPr>
          <p:cNvSpPr>
            <a:spLocks noGrp="1"/>
          </p:cNvSpPr>
          <p:nvPr>
            <p:ph type="title"/>
          </p:nvPr>
        </p:nvSpPr>
        <p:spPr/>
        <p:txBody>
          <a:bodyPr/>
          <a:lstStyle/>
          <a:p>
            <a:r>
              <a:rPr lang="en-US" dirty="0"/>
              <a:t>Guiding Principles</a:t>
            </a:r>
          </a:p>
        </p:txBody>
      </p:sp>
      <p:sp>
        <p:nvSpPr>
          <p:cNvPr id="3" name="Content Placeholder 2">
            <a:extLst>
              <a:ext uri="{FF2B5EF4-FFF2-40B4-BE49-F238E27FC236}">
                <a16:creationId xmlns:a16="http://schemas.microsoft.com/office/drawing/2014/main" id="{AB545854-21D7-87EA-1398-5E8DA5A3BDD3}"/>
              </a:ext>
            </a:extLst>
          </p:cNvPr>
          <p:cNvSpPr>
            <a:spLocks noGrp="1"/>
          </p:cNvSpPr>
          <p:nvPr>
            <p:ph idx="1"/>
          </p:nvPr>
        </p:nvSpPr>
        <p:spPr>
          <a:xfrm>
            <a:off x="838200" y="1825624"/>
            <a:ext cx="10515600" cy="4932527"/>
          </a:xfrm>
        </p:spPr>
        <p:txBody>
          <a:bodyPr>
            <a:normAutofit lnSpcReduction="10000"/>
          </a:bodyPr>
          <a:lstStyle/>
          <a:p>
            <a:r>
              <a:rPr lang="en-US" dirty="0"/>
              <a:t>Create five to eight “guiding principles.”</a:t>
            </a:r>
          </a:p>
          <a:p>
            <a:r>
              <a:rPr lang="en-US" dirty="0"/>
              <a:t>The guiding principles are meant to highlight the </a:t>
            </a:r>
            <a:r>
              <a:rPr lang="en-US" dirty="0">
                <a:solidFill>
                  <a:srgbClr val="7030A0"/>
                </a:solidFill>
              </a:rPr>
              <a:t>principles and values that should be the aim of all decision-making </a:t>
            </a:r>
            <a:r>
              <a:rPr lang="en-US" dirty="0"/>
              <a:t>in a community.</a:t>
            </a:r>
          </a:p>
          <a:p>
            <a:r>
              <a:rPr lang="en-US" dirty="0"/>
              <a:t>Winterset’s new plan has the following:</a:t>
            </a:r>
          </a:p>
          <a:p>
            <a:pPr lvl="1"/>
            <a:r>
              <a:rPr lang="en-US" dirty="0"/>
              <a:t>Welcoming committee</a:t>
            </a:r>
          </a:p>
          <a:p>
            <a:pPr lvl="1"/>
            <a:r>
              <a:rPr lang="en-US" dirty="0"/>
              <a:t>Economic growth + development</a:t>
            </a:r>
          </a:p>
          <a:p>
            <a:pPr lvl="1"/>
            <a:r>
              <a:rPr lang="en-US" dirty="0"/>
              <a:t>Quality of life</a:t>
            </a:r>
          </a:p>
          <a:p>
            <a:pPr lvl="1"/>
            <a:r>
              <a:rPr lang="en-US" dirty="0"/>
              <a:t>Resiliency</a:t>
            </a:r>
          </a:p>
          <a:p>
            <a:pPr lvl="1"/>
            <a:r>
              <a:rPr lang="en-US" dirty="0"/>
              <a:t>Mobility + connectivity</a:t>
            </a:r>
          </a:p>
          <a:p>
            <a:pPr lvl="1"/>
            <a:r>
              <a:rPr lang="en-US" dirty="0"/>
              <a:t>Parks &amp; recreation</a:t>
            </a:r>
          </a:p>
          <a:p>
            <a:pPr lvl="1"/>
            <a:r>
              <a:rPr lang="en-US" dirty="0"/>
              <a:t>Neighborhood development</a:t>
            </a:r>
          </a:p>
        </p:txBody>
      </p:sp>
    </p:spTree>
    <p:extLst>
      <p:ext uri="{BB962C8B-B14F-4D97-AF65-F5344CB8AC3E}">
        <p14:creationId xmlns:p14="http://schemas.microsoft.com/office/powerpoint/2010/main" val="1785496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2CAF-48AC-91ED-9DC4-8C5F42704D4F}"/>
              </a:ext>
            </a:extLst>
          </p:cNvPr>
          <p:cNvSpPr>
            <a:spLocks noGrp="1"/>
          </p:cNvSpPr>
          <p:nvPr>
            <p:ph type="title"/>
          </p:nvPr>
        </p:nvSpPr>
        <p:spPr/>
        <p:txBody>
          <a:bodyPr/>
          <a:lstStyle/>
          <a:p>
            <a:r>
              <a:rPr lang="en-US" dirty="0"/>
              <a:t>Future Needs and Priorities</a:t>
            </a:r>
          </a:p>
        </p:txBody>
      </p:sp>
      <p:sp>
        <p:nvSpPr>
          <p:cNvPr id="3" name="Content Placeholder 2">
            <a:extLst>
              <a:ext uri="{FF2B5EF4-FFF2-40B4-BE49-F238E27FC236}">
                <a16:creationId xmlns:a16="http://schemas.microsoft.com/office/drawing/2014/main" id="{1DF56AA9-CB17-40CC-4EEA-EB99947FCD51}"/>
              </a:ext>
            </a:extLst>
          </p:cNvPr>
          <p:cNvSpPr>
            <a:spLocks noGrp="1"/>
          </p:cNvSpPr>
          <p:nvPr>
            <p:ph idx="1"/>
          </p:nvPr>
        </p:nvSpPr>
        <p:spPr/>
        <p:txBody>
          <a:bodyPr/>
          <a:lstStyle/>
          <a:p>
            <a:r>
              <a:rPr lang="en-US" dirty="0"/>
              <a:t>See handout.</a:t>
            </a:r>
          </a:p>
          <a:p>
            <a:r>
              <a:rPr lang="en-US" dirty="0"/>
              <a:t>Each person answer the following questions about guiding principles, opportunities, and priorities</a:t>
            </a:r>
          </a:p>
          <a:p>
            <a:r>
              <a:rPr lang="en-US" dirty="0"/>
              <a:t>This data will help shape the goals and actions sections of the plan.</a:t>
            </a:r>
          </a:p>
          <a:p>
            <a:r>
              <a:rPr lang="en-US" dirty="0"/>
              <a:t>Turn in when complete.</a:t>
            </a:r>
          </a:p>
        </p:txBody>
      </p:sp>
    </p:spTree>
    <p:extLst>
      <p:ext uri="{BB962C8B-B14F-4D97-AF65-F5344CB8AC3E}">
        <p14:creationId xmlns:p14="http://schemas.microsoft.com/office/powerpoint/2010/main" val="236384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BFFA-9AB0-8967-BA22-404931A9279C}"/>
              </a:ext>
            </a:extLst>
          </p:cNvPr>
          <p:cNvSpPr>
            <a:spLocks noGrp="1"/>
          </p:cNvSpPr>
          <p:nvPr>
            <p:ph type="title"/>
          </p:nvPr>
        </p:nvSpPr>
        <p:spPr/>
        <p:txBody>
          <a:bodyPr/>
          <a:lstStyle/>
          <a:p>
            <a:r>
              <a:rPr lang="en-US" dirty="0"/>
              <a:t>Rating Scale and Project Preference Exercises</a:t>
            </a:r>
          </a:p>
        </p:txBody>
      </p:sp>
      <p:sp>
        <p:nvSpPr>
          <p:cNvPr id="3" name="Content Placeholder 2">
            <a:extLst>
              <a:ext uri="{FF2B5EF4-FFF2-40B4-BE49-F238E27FC236}">
                <a16:creationId xmlns:a16="http://schemas.microsoft.com/office/drawing/2014/main" id="{763F899C-F536-CFB4-94AC-E5540546536F}"/>
              </a:ext>
            </a:extLst>
          </p:cNvPr>
          <p:cNvSpPr>
            <a:spLocks noGrp="1"/>
          </p:cNvSpPr>
          <p:nvPr>
            <p:ph idx="1"/>
          </p:nvPr>
        </p:nvSpPr>
        <p:spPr>
          <a:xfrm>
            <a:off x="838201" y="1825625"/>
            <a:ext cx="4762499" cy="4667250"/>
          </a:xfrm>
        </p:spPr>
        <p:txBody>
          <a:bodyPr/>
          <a:lstStyle/>
          <a:p>
            <a:r>
              <a:rPr lang="en-US" dirty="0"/>
              <a:t>Take a few minutes</a:t>
            </a:r>
          </a:p>
          <a:p>
            <a:r>
              <a:rPr lang="en-US" dirty="0"/>
              <a:t>Three copies of each page, so each person is to look at one copy and respond</a:t>
            </a:r>
          </a:p>
          <a:p>
            <a:r>
              <a:rPr lang="en-US" dirty="0"/>
              <a:t>Each person take some stickers from your table</a:t>
            </a:r>
          </a:p>
          <a:p>
            <a:r>
              <a:rPr lang="en-US" dirty="0"/>
              <a:t>Three total pages</a:t>
            </a:r>
          </a:p>
        </p:txBody>
      </p:sp>
      <p:pic>
        <p:nvPicPr>
          <p:cNvPr id="5" name="Picture 4">
            <a:extLst>
              <a:ext uri="{FF2B5EF4-FFF2-40B4-BE49-F238E27FC236}">
                <a16:creationId xmlns:a16="http://schemas.microsoft.com/office/drawing/2014/main" id="{E256BAAA-611B-30AB-FBA9-7BE8A3089F95}"/>
              </a:ext>
            </a:extLst>
          </p:cNvPr>
          <p:cNvPicPr>
            <a:picLocks noChangeAspect="1"/>
          </p:cNvPicPr>
          <p:nvPr/>
        </p:nvPicPr>
        <p:blipFill>
          <a:blip r:embed="rId2"/>
          <a:stretch>
            <a:fillRect/>
          </a:stretch>
        </p:blipFill>
        <p:spPr>
          <a:xfrm>
            <a:off x="5735169" y="1676958"/>
            <a:ext cx="6330705" cy="1566303"/>
          </a:xfrm>
          <a:prstGeom prst="rect">
            <a:avLst/>
          </a:prstGeom>
        </p:spPr>
      </p:pic>
      <p:pic>
        <p:nvPicPr>
          <p:cNvPr id="9" name="Picture 8" descr="A diagram of a project&#10;&#10;Description automatically generated">
            <a:extLst>
              <a:ext uri="{FF2B5EF4-FFF2-40B4-BE49-F238E27FC236}">
                <a16:creationId xmlns:a16="http://schemas.microsoft.com/office/drawing/2014/main" id="{EFD87BE5-678C-5A27-02F1-657BB8D4BC73}"/>
              </a:ext>
            </a:extLst>
          </p:cNvPr>
          <p:cNvPicPr>
            <a:picLocks noChangeAspect="1"/>
          </p:cNvPicPr>
          <p:nvPr/>
        </p:nvPicPr>
        <p:blipFill>
          <a:blip r:embed="rId3"/>
          <a:stretch>
            <a:fillRect/>
          </a:stretch>
        </p:blipFill>
        <p:spPr>
          <a:xfrm>
            <a:off x="5735170" y="3614738"/>
            <a:ext cx="6330705" cy="3216406"/>
          </a:xfrm>
          <a:prstGeom prst="rect">
            <a:avLst/>
          </a:prstGeom>
        </p:spPr>
      </p:pic>
    </p:spTree>
    <p:extLst>
      <p:ext uri="{BB962C8B-B14F-4D97-AF65-F5344CB8AC3E}">
        <p14:creationId xmlns:p14="http://schemas.microsoft.com/office/powerpoint/2010/main" val="431013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AD16-09E3-77B6-E36D-1175CBE0033D}"/>
              </a:ext>
            </a:extLst>
          </p:cNvPr>
          <p:cNvSpPr>
            <a:spLocks noGrp="1"/>
          </p:cNvSpPr>
          <p:nvPr>
            <p:ph type="title"/>
          </p:nvPr>
        </p:nvSpPr>
        <p:spPr/>
        <p:txBody>
          <a:bodyPr/>
          <a:lstStyle/>
          <a:p>
            <a:r>
              <a:rPr lang="en-US" dirty="0"/>
              <a:t>Picture Preference Exercise</a:t>
            </a:r>
          </a:p>
        </p:txBody>
      </p:sp>
      <p:sp>
        <p:nvSpPr>
          <p:cNvPr id="3" name="Content Placeholder 2">
            <a:extLst>
              <a:ext uri="{FF2B5EF4-FFF2-40B4-BE49-F238E27FC236}">
                <a16:creationId xmlns:a16="http://schemas.microsoft.com/office/drawing/2014/main" id="{BEC90402-74FF-BE8C-F59E-C8D97456B01C}"/>
              </a:ext>
            </a:extLst>
          </p:cNvPr>
          <p:cNvSpPr>
            <a:spLocks noGrp="1"/>
          </p:cNvSpPr>
          <p:nvPr>
            <p:ph idx="1"/>
          </p:nvPr>
        </p:nvSpPr>
        <p:spPr>
          <a:xfrm>
            <a:off x="838199" y="1485901"/>
            <a:ext cx="10920413" cy="3443287"/>
          </a:xfrm>
        </p:spPr>
        <p:txBody>
          <a:bodyPr>
            <a:normAutofit fontScale="92500" lnSpcReduction="10000"/>
          </a:bodyPr>
          <a:lstStyle/>
          <a:p>
            <a:r>
              <a:rPr lang="en-US" dirty="0"/>
              <a:t>Take a few minutes</a:t>
            </a:r>
          </a:p>
          <a:p>
            <a:r>
              <a:rPr lang="en-US" dirty="0"/>
              <a:t>Three copies of each page, so each person is to look at one copy and respond</a:t>
            </a:r>
          </a:p>
          <a:p>
            <a:r>
              <a:rPr lang="en-US" dirty="0"/>
              <a:t>Each person take some stickers from your table</a:t>
            </a:r>
          </a:p>
          <a:p>
            <a:r>
              <a:rPr lang="en-US" dirty="0"/>
              <a:t>Green stickers on all the photos that would be appealing in your opinion for Earlham</a:t>
            </a:r>
          </a:p>
          <a:p>
            <a:r>
              <a:rPr lang="en-US" dirty="0"/>
              <a:t>Red stickers on all that are unappealing for Earlham</a:t>
            </a:r>
          </a:p>
          <a:p>
            <a:r>
              <a:rPr lang="en-US" dirty="0"/>
              <a:t>Two total pages</a:t>
            </a:r>
          </a:p>
          <a:p>
            <a:endParaRPr lang="en-US" dirty="0"/>
          </a:p>
          <a:p>
            <a:endParaRPr lang="en-US" dirty="0"/>
          </a:p>
        </p:txBody>
      </p:sp>
      <p:pic>
        <p:nvPicPr>
          <p:cNvPr id="9" name="Picture 8" descr="A collage of different sports&#10;&#10;Description automatically generated">
            <a:extLst>
              <a:ext uri="{FF2B5EF4-FFF2-40B4-BE49-F238E27FC236}">
                <a16:creationId xmlns:a16="http://schemas.microsoft.com/office/drawing/2014/main" id="{F76A01D1-273F-9120-EDEA-FB2430441CAD}"/>
              </a:ext>
            </a:extLst>
          </p:cNvPr>
          <p:cNvPicPr>
            <a:picLocks noChangeAspect="1"/>
          </p:cNvPicPr>
          <p:nvPr/>
        </p:nvPicPr>
        <p:blipFill>
          <a:blip r:embed="rId2"/>
          <a:stretch>
            <a:fillRect/>
          </a:stretch>
        </p:blipFill>
        <p:spPr>
          <a:xfrm>
            <a:off x="5200649" y="4320156"/>
            <a:ext cx="6843713" cy="2349772"/>
          </a:xfrm>
          <a:prstGeom prst="rect">
            <a:avLst/>
          </a:prstGeom>
        </p:spPr>
      </p:pic>
    </p:spTree>
    <p:extLst>
      <p:ext uri="{BB962C8B-B14F-4D97-AF65-F5344CB8AC3E}">
        <p14:creationId xmlns:p14="http://schemas.microsoft.com/office/powerpoint/2010/main" val="3110138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2588-CC68-D397-B5AA-42EB6876527D}"/>
              </a:ext>
            </a:extLst>
          </p:cNvPr>
          <p:cNvSpPr>
            <a:spLocks noGrp="1"/>
          </p:cNvSpPr>
          <p:nvPr>
            <p:ph type="title"/>
          </p:nvPr>
        </p:nvSpPr>
        <p:spPr/>
        <p:txBody>
          <a:bodyPr/>
          <a:lstStyle/>
          <a:p>
            <a:r>
              <a:rPr lang="en-US" dirty="0"/>
              <a:t>Mapping Exercise</a:t>
            </a:r>
          </a:p>
        </p:txBody>
      </p:sp>
      <p:sp>
        <p:nvSpPr>
          <p:cNvPr id="3" name="Content Placeholder 2">
            <a:extLst>
              <a:ext uri="{FF2B5EF4-FFF2-40B4-BE49-F238E27FC236}">
                <a16:creationId xmlns:a16="http://schemas.microsoft.com/office/drawing/2014/main" id="{4F1E57C6-1669-8630-B12A-C0557BFB2221}"/>
              </a:ext>
            </a:extLst>
          </p:cNvPr>
          <p:cNvSpPr>
            <a:spLocks noGrp="1"/>
          </p:cNvSpPr>
          <p:nvPr>
            <p:ph idx="1"/>
          </p:nvPr>
        </p:nvSpPr>
        <p:spPr>
          <a:xfrm>
            <a:off x="838200" y="1825625"/>
            <a:ext cx="6791325" cy="4351338"/>
          </a:xfrm>
        </p:spPr>
        <p:txBody>
          <a:bodyPr/>
          <a:lstStyle/>
          <a:p>
            <a:r>
              <a:rPr lang="en-US" dirty="0"/>
              <a:t>Take a few minutes</a:t>
            </a:r>
          </a:p>
          <a:p>
            <a:r>
              <a:rPr lang="en-US" dirty="0"/>
              <a:t>Three copies of two maps, so please approach one pair of them.  Place stickers and/or notes describing where you want activity to occur, such as more industry, more single-family housing, more apartments, a park, a trail, etc.</a:t>
            </a:r>
          </a:p>
          <a:p>
            <a:r>
              <a:rPr lang="en-US" dirty="0"/>
              <a:t>Comment on what you want to see at Gendler Park in 2040.</a:t>
            </a:r>
          </a:p>
        </p:txBody>
      </p:sp>
      <p:pic>
        <p:nvPicPr>
          <p:cNvPr id="4" name="Picture 3">
            <a:extLst>
              <a:ext uri="{FF2B5EF4-FFF2-40B4-BE49-F238E27FC236}">
                <a16:creationId xmlns:a16="http://schemas.microsoft.com/office/drawing/2014/main" id="{C8148515-AD22-6366-822C-6CFDFFDF0E80}"/>
              </a:ext>
            </a:extLst>
          </p:cNvPr>
          <p:cNvPicPr>
            <a:picLocks noChangeAspect="1"/>
          </p:cNvPicPr>
          <p:nvPr/>
        </p:nvPicPr>
        <p:blipFill>
          <a:blip r:embed="rId2"/>
          <a:stretch>
            <a:fillRect/>
          </a:stretch>
        </p:blipFill>
        <p:spPr>
          <a:xfrm>
            <a:off x="7562428" y="2800349"/>
            <a:ext cx="4484076" cy="2823975"/>
          </a:xfrm>
          <a:prstGeom prst="rect">
            <a:avLst/>
          </a:prstGeom>
        </p:spPr>
      </p:pic>
    </p:spTree>
    <p:extLst>
      <p:ext uri="{BB962C8B-B14F-4D97-AF65-F5344CB8AC3E}">
        <p14:creationId xmlns:p14="http://schemas.microsoft.com/office/powerpoint/2010/main" val="422813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4EBE-3FAB-680C-1061-2D84821FC9CF}"/>
              </a:ext>
            </a:extLst>
          </p:cNvPr>
          <p:cNvSpPr>
            <a:spLocks noGrp="1"/>
          </p:cNvSpPr>
          <p:nvPr>
            <p:ph type="title"/>
          </p:nvPr>
        </p:nvSpPr>
        <p:spPr>
          <a:xfrm>
            <a:off x="586409" y="365125"/>
            <a:ext cx="10767391" cy="1325563"/>
          </a:xfrm>
        </p:spPr>
        <p:txBody>
          <a:bodyPr/>
          <a:lstStyle/>
          <a:p>
            <a:r>
              <a:rPr lang="en-US" dirty="0"/>
              <a:t>Community Character</a:t>
            </a:r>
          </a:p>
        </p:txBody>
      </p:sp>
      <p:sp>
        <p:nvSpPr>
          <p:cNvPr id="3" name="Content Placeholder 2">
            <a:extLst>
              <a:ext uri="{FF2B5EF4-FFF2-40B4-BE49-F238E27FC236}">
                <a16:creationId xmlns:a16="http://schemas.microsoft.com/office/drawing/2014/main" id="{580A713D-EBDA-596E-2EE4-2EA88DD4B8E8}"/>
              </a:ext>
            </a:extLst>
          </p:cNvPr>
          <p:cNvSpPr>
            <a:spLocks noGrp="1"/>
          </p:cNvSpPr>
          <p:nvPr>
            <p:ph idx="1"/>
          </p:nvPr>
        </p:nvSpPr>
        <p:spPr>
          <a:xfrm>
            <a:off x="487017" y="1690688"/>
            <a:ext cx="11261035" cy="4958590"/>
          </a:xfrm>
        </p:spPr>
        <p:txBody>
          <a:bodyPr>
            <a:normAutofit/>
          </a:bodyPr>
          <a:lstStyle/>
          <a:p>
            <a:r>
              <a:rPr lang="en-US" sz="24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Earlham is a quiet and tight-knit town where the values of community are strong.  The people are proud of the community and seek to preserve its good character while allowing for some growth consistent with its prominent location.  History, culture, education, and a good standard of living are all key values of this character.</a:t>
            </a:r>
          </a:p>
          <a:p>
            <a:r>
              <a:rPr lang="en-US" sz="24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Interesting historic buildings and the cool restored Bricker-Price Block are foundations for tourism and community activities in the future.  Adding wayfinding, walkability, and beautification between them will add value.</a:t>
            </a:r>
          </a:p>
          <a:p>
            <a:r>
              <a:rPr lang="en-US" sz="2400" dirty="0">
                <a:solidFill>
                  <a:srgbClr val="332211"/>
                </a:solidFill>
                <a:effectLst/>
                <a:latin typeface="Calibri" panose="020F0502020204030204" pitchFamily="34" charset="0"/>
                <a:ea typeface="DengXian" panose="02010600030101010101" pitchFamily="2" charset="-122"/>
                <a:cs typeface="Calibri" panose="020F0502020204030204" pitchFamily="34" charset="0"/>
              </a:rPr>
              <a:t>Concepts mentioned by stakeholders:</a:t>
            </a:r>
            <a:endParaRPr lang="en-US" sz="2400" dirty="0">
              <a:latin typeface="Calibri" panose="020F0502020204030204" pitchFamily="34" charset="0"/>
              <a:ea typeface="DengXian" panose="02010600030101010101" pitchFamily="2" charset="-122"/>
              <a:cs typeface="Times New Roman" panose="02020603050405020304" pitchFamily="18" charset="0"/>
            </a:endParaRPr>
          </a:p>
          <a:p>
            <a:pPr marL="457200" lvl="1">
              <a:spcBef>
                <a:spcPts val="0"/>
              </a:spcBef>
            </a:pPr>
            <a:r>
              <a:rPr lang="en-US" sz="2000" dirty="0">
                <a:solidFill>
                  <a:srgbClr val="997339"/>
                </a:solidFill>
                <a:effectLst/>
                <a:latin typeface="Calibri" panose="020F0502020204030204" pitchFamily="34" charset="0"/>
                <a:ea typeface="DengXian" panose="02010600030101010101" pitchFamily="2" charset="-122"/>
                <a:cs typeface="Calibri" panose="020F0502020204030204" pitchFamily="34" charset="0"/>
              </a:rPr>
              <a:t>Sense of history and pride in what makes Earlham unique, not just another suburb.</a:t>
            </a:r>
            <a:endParaRPr lang="en-US" sz="2000" dirty="0">
              <a:latin typeface="Calibri" panose="020F0502020204030204" pitchFamily="34" charset="0"/>
              <a:ea typeface="DengXian" panose="02010600030101010101" pitchFamily="2" charset="-122"/>
              <a:cs typeface="Times New Roman" panose="02020603050405020304" pitchFamily="18" charset="0"/>
            </a:endParaRPr>
          </a:p>
          <a:p>
            <a:pPr marL="457200" lvl="1">
              <a:spcBef>
                <a:spcPts val="0"/>
              </a:spcBef>
            </a:pPr>
            <a:r>
              <a:rPr lang="en-US" sz="2000" dirty="0">
                <a:solidFill>
                  <a:srgbClr val="997339"/>
                </a:solidFill>
                <a:effectLst/>
                <a:latin typeface="Calibri" panose="020F0502020204030204" pitchFamily="34" charset="0"/>
                <a:ea typeface="DengXian" panose="02010600030101010101" pitchFamily="2" charset="-122"/>
                <a:cs typeface="Calibri" panose="020F0502020204030204" pitchFamily="34" charset="0"/>
              </a:rPr>
              <a:t>Strong public school system.</a:t>
            </a:r>
            <a:endParaRPr lang="en-US" sz="2000" dirty="0">
              <a:latin typeface="Calibri" panose="020F0502020204030204" pitchFamily="34" charset="0"/>
              <a:ea typeface="DengXian" panose="02010600030101010101" pitchFamily="2" charset="-122"/>
              <a:cs typeface="Times New Roman" panose="02020603050405020304" pitchFamily="18" charset="0"/>
            </a:endParaRPr>
          </a:p>
          <a:p>
            <a:pPr marL="457200" lvl="1">
              <a:spcBef>
                <a:spcPts val="0"/>
              </a:spcBef>
            </a:pPr>
            <a:r>
              <a:rPr lang="en-US" sz="2000" dirty="0">
                <a:solidFill>
                  <a:srgbClr val="997339"/>
                </a:solidFill>
                <a:effectLst/>
                <a:latin typeface="Calibri" panose="020F0502020204030204" pitchFamily="34" charset="0"/>
                <a:ea typeface="DengXian" panose="02010600030101010101" pitchFamily="2" charset="-122"/>
                <a:cs typeface="Calibri" panose="020F0502020204030204" pitchFamily="34" charset="0"/>
              </a:rPr>
              <a:t>Embracing the “bedroom community” identity but with much more.</a:t>
            </a:r>
          </a:p>
          <a:p>
            <a:pPr marL="457200" lvl="1">
              <a:spcBef>
                <a:spcPts val="0"/>
              </a:spcBef>
            </a:pPr>
            <a:r>
              <a:rPr lang="en-US" sz="2000" dirty="0">
                <a:solidFill>
                  <a:srgbClr val="997339"/>
                </a:solidFill>
                <a:effectLst/>
                <a:latin typeface="Calibri" panose="020F0502020204030204" pitchFamily="34" charset="0"/>
                <a:ea typeface="DengXian" panose="02010600030101010101" pitchFamily="2" charset="-122"/>
                <a:cs typeface="Calibri" panose="020F0502020204030204" pitchFamily="34" charset="0"/>
              </a:rPr>
              <a:t>A self-sustainable community.</a:t>
            </a:r>
            <a:endParaRPr lang="en-US" sz="2000" dirty="0">
              <a:latin typeface="Calibri" panose="020F0502020204030204" pitchFamily="34" charset="0"/>
              <a:ea typeface="DengXian" panose="02010600030101010101" pitchFamily="2" charset="-122"/>
              <a:cs typeface="Times New Roman" panose="02020603050405020304" pitchFamily="18" charset="0"/>
            </a:endParaRPr>
          </a:p>
          <a:p>
            <a:pPr marL="457200" lvl="1">
              <a:spcBef>
                <a:spcPts val="0"/>
              </a:spcBef>
            </a:pPr>
            <a:r>
              <a:rPr lang="en-US" sz="2000" dirty="0">
                <a:solidFill>
                  <a:srgbClr val="997339"/>
                </a:solidFill>
                <a:effectLst/>
                <a:latin typeface="Calibri" panose="020F0502020204030204" pitchFamily="34" charset="0"/>
                <a:ea typeface="DengXian" panose="02010600030101010101" pitchFamily="2" charset="-122"/>
                <a:cs typeface="Calibri" panose="020F0502020204030204" pitchFamily="34" charset="0"/>
              </a:rPr>
              <a:t>Unity and togetherness.</a:t>
            </a:r>
            <a:endParaRPr lang="en-US" sz="2000" dirty="0">
              <a:latin typeface="Calibri" panose="020F0502020204030204" pitchFamily="34" charset="0"/>
              <a:ea typeface="DengXian" panose="02010600030101010101" pitchFamily="2" charset="-122"/>
              <a:cs typeface="Times New Roman" panose="02020603050405020304" pitchFamily="18" charset="0"/>
            </a:endParaRPr>
          </a:p>
          <a:p>
            <a:pPr marL="457200" lvl="1">
              <a:spcBef>
                <a:spcPts val="0"/>
              </a:spcBef>
            </a:pPr>
            <a:r>
              <a:rPr lang="en-US" sz="2000" dirty="0">
                <a:solidFill>
                  <a:srgbClr val="997339"/>
                </a:solidFill>
                <a:effectLst/>
                <a:latin typeface="Calibri" panose="020F0502020204030204" pitchFamily="34" charset="0"/>
                <a:ea typeface="DengXian" panose="02010600030101010101" pitchFamily="2" charset="-122"/>
                <a:cs typeface="Calibri" panose="020F0502020204030204" pitchFamily="34" charset="0"/>
              </a:rPr>
              <a:t>Multi-generations of families living in the community.</a:t>
            </a:r>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15323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25881-AFF5-347D-12A5-CDE780861EC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CABF8A0B-1B9B-24DC-1491-78D5ACB7ACDF}"/>
              </a:ext>
            </a:extLst>
          </p:cNvPr>
          <p:cNvSpPr>
            <a:spLocks noGrp="1"/>
          </p:cNvSpPr>
          <p:nvPr>
            <p:ph idx="1"/>
          </p:nvPr>
        </p:nvSpPr>
        <p:spPr/>
        <p:txBody>
          <a:bodyPr>
            <a:normAutofit lnSpcReduction="10000"/>
          </a:bodyPr>
          <a:lstStyle/>
          <a:p>
            <a:r>
              <a:rPr lang="en-US" dirty="0"/>
              <a:t>Compile today’s session information</a:t>
            </a:r>
          </a:p>
          <a:p>
            <a:r>
              <a:rPr lang="en-US" dirty="0"/>
              <a:t>Draft future development chapters</a:t>
            </a:r>
          </a:p>
          <a:p>
            <a:r>
              <a:rPr lang="en-US" dirty="0"/>
              <a:t>Prepare an implementation chapter</a:t>
            </a:r>
          </a:p>
          <a:p>
            <a:r>
              <a:rPr lang="en-US" dirty="0"/>
              <a:t>Final stakeholder meeting</a:t>
            </a:r>
          </a:p>
          <a:p>
            <a:r>
              <a:rPr lang="en-US" dirty="0"/>
              <a:t>Incorporate comments from stakeholders into draft plan</a:t>
            </a:r>
          </a:p>
          <a:p>
            <a:r>
              <a:rPr lang="en-US" dirty="0"/>
              <a:t>Publicize draft plan for comments</a:t>
            </a:r>
          </a:p>
          <a:p>
            <a:r>
              <a:rPr lang="en-US" dirty="0"/>
              <a:t>Planning and zoning commission review</a:t>
            </a:r>
          </a:p>
          <a:p>
            <a:r>
              <a:rPr lang="en-US" dirty="0"/>
              <a:t>City council review</a:t>
            </a:r>
          </a:p>
          <a:p>
            <a:r>
              <a:rPr lang="en-US" dirty="0"/>
              <a:t>Adoption</a:t>
            </a:r>
          </a:p>
        </p:txBody>
      </p:sp>
    </p:spTree>
    <p:extLst>
      <p:ext uri="{BB962C8B-B14F-4D97-AF65-F5344CB8AC3E}">
        <p14:creationId xmlns:p14="http://schemas.microsoft.com/office/powerpoint/2010/main" val="2975391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D8A5-FDFF-425A-A029-B5F8B642FA3A}"/>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023924C9-20AD-C54F-55BC-E4A91622B136}"/>
              </a:ext>
            </a:extLst>
          </p:cNvPr>
          <p:cNvSpPr>
            <a:spLocks noGrp="1"/>
          </p:cNvSpPr>
          <p:nvPr>
            <p:ph idx="1"/>
          </p:nvPr>
        </p:nvSpPr>
        <p:spPr/>
        <p:txBody>
          <a:bodyPr/>
          <a:lstStyle/>
          <a:p>
            <a:r>
              <a:rPr lang="en-US" dirty="0"/>
              <a:t>Jeremy Rounds, Regional Planner</a:t>
            </a:r>
          </a:p>
          <a:p>
            <a:r>
              <a:rPr lang="en-US" dirty="0"/>
              <a:t>Terry Niestadt, Regional Planner</a:t>
            </a:r>
          </a:p>
          <a:p>
            <a:r>
              <a:rPr lang="en-US" dirty="0"/>
              <a:t>SICOG</a:t>
            </a:r>
          </a:p>
          <a:p>
            <a:r>
              <a:rPr lang="en-US" dirty="0"/>
              <a:t>641-782-8491</a:t>
            </a:r>
          </a:p>
          <a:p>
            <a:r>
              <a:rPr lang="en-US" dirty="0">
                <a:hlinkClick r:id="rId2"/>
              </a:rPr>
              <a:t>rounds@sicog.com</a:t>
            </a:r>
            <a:r>
              <a:rPr lang="en-US" dirty="0"/>
              <a:t> or </a:t>
            </a:r>
            <a:r>
              <a:rPr lang="en-US" dirty="0">
                <a:hlinkClick r:id="rId3"/>
              </a:rPr>
              <a:t>niestadt@sicog.com</a:t>
            </a:r>
            <a:r>
              <a:rPr lang="en-US" dirty="0"/>
              <a:t>  </a:t>
            </a:r>
          </a:p>
          <a:p>
            <a:r>
              <a:rPr lang="en-US" dirty="0">
                <a:hlinkClick r:id="rId4"/>
              </a:rPr>
              <a:t>www.sicog.com</a:t>
            </a:r>
            <a:r>
              <a:rPr lang="en-US" dirty="0"/>
              <a:t> </a:t>
            </a:r>
          </a:p>
          <a:p>
            <a:pPr marL="0" indent="0">
              <a:buNone/>
            </a:pPr>
            <a:endParaRPr lang="en-US" dirty="0"/>
          </a:p>
          <a:p>
            <a:pPr marL="0" indent="0">
              <a:buNone/>
            </a:pPr>
            <a:r>
              <a:rPr lang="en-US" dirty="0"/>
              <a:t>THANK YOU!!!</a:t>
            </a:r>
          </a:p>
        </p:txBody>
      </p:sp>
    </p:spTree>
    <p:extLst>
      <p:ext uri="{BB962C8B-B14F-4D97-AF65-F5344CB8AC3E}">
        <p14:creationId xmlns:p14="http://schemas.microsoft.com/office/powerpoint/2010/main" val="217146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DEC2-2A81-6031-4DDD-F90CFB862FBA}"/>
              </a:ext>
            </a:extLst>
          </p:cNvPr>
          <p:cNvSpPr>
            <a:spLocks noGrp="1"/>
          </p:cNvSpPr>
          <p:nvPr>
            <p:ph type="title"/>
          </p:nvPr>
        </p:nvSpPr>
        <p:spPr/>
        <p:txBody>
          <a:bodyPr/>
          <a:lstStyle/>
          <a:p>
            <a:r>
              <a:rPr lang="en-US" dirty="0"/>
              <a:t>Community Character</a:t>
            </a:r>
          </a:p>
        </p:txBody>
      </p:sp>
      <p:graphicFrame>
        <p:nvGraphicFramePr>
          <p:cNvPr id="4" name="Content Placeholder 3">
            <a:extLst>
              <a:ext uri="{FF2B5EF4-FFF2-40B4-BE49-F238E27FC236}">
                <a16:creationId xmlns:a16="http://schemas.microsoft.com/office/drawing/2014/main" id="{F24CAA8F-11C9-A5B8-E4BE-74419F2818AF}"/>
              </a:ext>
            </a:extLst>
          </p:cNvPr>
          <p:cNvGraphicFramePr>
            <a:graphicFrameLocks noGrp="1"/>
          </p:cNvGraphicFramePr>
          <p:nvPr>
            <p:ph idx="1"/>
            <p:extLst>
              <p:ext uri="{D42A27DB-BD31-4B8C-83A1-F6EECF244321}">
                <p14:modId xmlns:p14="http://schemas.microsoft.com/office/powerpoint/2010/main" val="2634782570"/>
              </p:ext>
            </p:extLst>
          </p:nvPr>
        </p:nvGraphicFramePr>
        <p:xfrm>
          <a:off x="838200" y="1825625"/>
          <a:ext cx="10987216"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1923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B4CBC-A9C7-F6A8-FF77-59EE427FAFB3}"/>
              </a:ext>
            </a:extLst>
          </p:cNvPr>
          <p:cNvSpPr>
            <a:spLocks noGrp="1"/>
          </p:cNvSpPr>
          <p:nvPr>
            <p:ph type="title"/>
          </p:nvPr>
        </p:nvSpPr>
        <p:spPr/>
        <p:txBody>
          <a:bodyPr/>
          <a:lstStyle/>
          <a:p>
            <a:r>
              <a:rPr lang="en-US" dirty="0"/>
              <a:t>Community Character</a:t>
            </a:r>
          </a:p>
        </p:txBody>
      </p:sp>
      <p:sp>
        <p:nvSpPr>
          <p:cNvPr id="3" name="Content Placeholder 2">
            <a:extLst>
              <a:ext uri="{FF2B5EF4-FFF2-40B4-BE49-F238E27FC236}">
                <a16:creationId xmlns:a16="http://schemas.microsoft.com/office/drawing/2014/main" id="{079CE799-B464-0250-AA91-D7EABDCD65A5}"/>
              </a:ext>
            </a:extLst>
          </p:cNvPr>
          <p:cNvSpPr>
            <a:spLocks noGrp="1"/>
          </p:cNvSpPr>
          <p:nvPr>
            <p:ph idx="1"/>
          </p:nvPr>
        </p:nvSpPr>
        <p:spPr/>
        <p:txBody>
          <a:bodyPr/>
          <a:lstStyle/>
          <a:p>
            <a:r>
              <a:rPr lang="en-US" dirty="0"/>
              <a:t>North entry to city is attractive, but other entries are non-distinct.</a:t>
            </a:r>
          </a:p>
          <a:p>
            <a:r>
              <a:rPr lang="en-US" dirty="0"/>
              <a:t>Signs are lacking on I-35 near Exit 104 (and 106).</a:t>
            </a:r>
          </a:p>
          <a:p>
            <a:r>
              <a:rPr lang="en-US" dirty="0"/>
              <a:t>Earlham does not promote its proximity to the covered bridges.</a:t>
            </a:r>
          </a:p>
        </p:txBody>
      </p:sp>
    </p:spTree>
    <p:extLst>
      <p:ext uri="{BB962C8B-B14F-4D97-AF65-F5344CB8AC3E}">
        <p14:creationId xmlns:p14="http://schemas.microsoft.com/office/powerpoint/2010/main" val="4035873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94D0-03E2-F131-BA03-061B438208EF}"/>
              </a:ext>
            </a:extLst>
          </p:cNvPr>
          <p:cNvSpPr>
            <a:spLocks noGrp="1"/>
          </p:cNvSpPr>
          <p:nvPr>
            <p:ph type="title"/>
          </p:nvPr>
        </p:nvSpPr>
        <p:spPr/>
        <p:txBody>
          <a:bodyPr/>
          <a:lstStyle/>
          <a:p>
            <a:r>
              <a:rPr lang="en-US" dirty="0"/>
              <a:t>Physical Character</a:t>
            </a:r>
          </a:p>
        </p:txBody>
      </p:sp>
      <p:sp>
        <p:nvSpPr>
          <p:cNvPr id="3" name="Content Placeholder 2">
            <a:extLst>
              <a:ext uri="{FF2B5EF4-FFF2-40B4-BE49-F238E27FC236}">
                <a16:creationId xmlns:a16="http://schemas.microsoft.com/office/drawing/2014/main" id="{D1E209A1-BF6C-4DD4-308D-E7E079FA603D}"/>
              </a:ext>
            </a:extLst>
          </p:cNvPr>
          <p:cNvSpPr>
            <a:spLocks noGrp="1"/>
          </p:cNvSpPr>
          <p:nvPr>
            <p:ph idx="1"/>
          </p:nvPr>
        </p:nvSpPr>
        <p:spPr>
          <a:xfrm>
            <a:off x="838200" y="1825625"/>
            <a:ext cx="10515600" cy="4667250"/>
          </a:xfrm>
        </p:spPr>
        <p:txBody>
          <a:bodyPr/>
          <a:lstStyle/>
          <a:p>
            <a:r>
              <a:rPr lang="en-US" dirty="0"/>
              <a:t>Expanses of prime farmland</a:t>
            </a:r>
          </a:p>
          <a:p>
            <a:r>
              <a:rPr lang="en-US" dirty="0"/>
              <a:t>Proximity to the Interstate and Des Moines</a:t>
            </a:r>
          </a:p>
          <a:p>
            <a:r>
              <a:rPr lang="en-US" dirty="0"/>
              <a:t>Access to railroad</a:t>
            </a:r>
          </a:p>
          <a:p>
            <a:r>
              <a:rPr lang="en-US" dirty="0"/>
              <a:t>Extensive natural resources (and potential for more)</a:t>
            </a:r>
          </a:p>
          <a:p>
            <a:pPr lvl="1"/>
            <a:r>
              <a:rPr lang="en-US" dirty="0"/>
              <a:t>Agri-tourism north of the city/I-80</a:t>
            </a:r>
          </a:p>
          <a:p>
            <a:pPr lvl="1"/>
            <a:r>
              <a:rPr lang="en-US" dirty="0"/>
              <a:t>Reclaimed mining areas could be recreation in collaboration with county conservation or other entities</a:t>
            </a:r>
          </a:p>
          <a:p>
            <a:r>
              <a:rPr lang="en-US" dirty="0"/>
              <a:t>Topography and soils suitable for development in all directions</a:t>
            </a:r>
          </a:p>
        </p:txBody>
      </p:sp>
    </p:spTree>
    <p:extLst>
      <p:ext uri="{BB962C8B-B14F-4D97-AF65-F5344CB8AC3E}">
        <p14:creationId xmlns:p14="http://schemas.microsoft.com/office/powerpoint/2010/main" val="47999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AD94-430B-1A92-DE4E-FF583CC61127}"/>
              </a:ext>
            </a:extLst>
          </p:cNvPr>
          <p:cNvSpPr>
            <a:spLocks noGrp="1"/>
          </p:cNvSpPr>
          <p:nvPr>
            <p:ph type="title"/>
          </p:nvPr>
        </p:nvSpPr>
        <p:spPr/>
        <p:txBody>
          <a:bodyPr/>
          <a:lstStyle/>
          <a:p>
            <a:r>
              <a:rPr lang="en-US" dirty="0"/>
              <a:t>Demographics</a:t>
            </a:r>
          </a:p>
        </p:txBody>
      </p:sp>
      <p:graphicFrame>
        <p:nvGraphicFramePr>
          <p:cNvPr id="4" name="Content Placeholder 3">
            <a:extLst>
              <a:ext uri="{FF2B5EF4-FFF2-40B4-BE49-F238E27FC236}">
                <a16:creationId xmlns:a16="http://schemas.microsoft.com/office/drawing/2014/main" id="{7475EF55-CA12-53E1-7A70-9019E6471566}"/>
              </a:ext>
            </a:extLst>
          </p:cNvPr>
          <p:cNvGraphicFramePr>
            <a:graphicFrameLocks noGrp="1"/>
          </p:cNvGraphicFramePr>
          <p:nvPr>
            <p:ph idx="1"/>
            <p:extLst>
              <p:ext uri="{D42A27DB-BD31-4B8C-83A1-F6EECF244321}">
                <p14:modId xmlns:p14="http://schemas.microsoft.com/office/powerpoint/2010/main" val="128154193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5448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B32FA-2432-BB9B-BC00-B9849C8837E5}"/>
              </a:ext>
            </a:extLst>
          </p:cNvPr>
          <p:cNvSpPr>
            <a:spLocks noGrp="1"/>
          </p:cNvSpPr>
          <p:nvPr>
            <p:ph type="title"/>
          </p:nvPr>
        </p:nvSpPr>
        <p:spPr/>
        <p:txBody>
          <a:bodyPr/>
          <a:lstStyle/>
          <a:p>
            <a:r>
              <a:rPr lang="en-US" dirty="0"/>
              <a:t>Demographics</a:t>
            </a:r>
          </a:p>
        </p:txBody>
      </p:sp>
      <p:sp>
        <p:nvSpPr>
          <p:cNvPr id="3" name="Content Placeholder 2">
            <a:extLst>
              <a:ext uri="{FF2B5EF4-FFF2-40B4-BE49-F238E27FC236}">
                <a16:creationId xmlns:a16="http://schemas.microsoft.com/office/drawing/2014/main" id="{B91DF866-22F2-5F38-33C4-4C2935A36AB1}"/>
              </a:ext>
            </a:extLst>
          </p:cNvPr>
          <p:cNvSpPr>
            <a:spLocks noGrp="1"/>
          </p:cNvSpPr>
          <p:nvPr>
            <p:ph idx="1"/>
          </p:nvPr>
        </p:nvSpPr>
        <p:spPr/>
        <p:txBody>
          <a:bodyPr/>
          <a:lstStyle/>
          <a:p>
            <a:r>
              <a:rPr lang="en-US" dirty="0"/>
              <a:t>Median age approximately the same as statewide</a:t>
            </a:r>
          </a:p>
          <a:p>
            <a:r>
              <a:rPr lang="en-US" dirty="0"/>
              <a:t>97% white</a:t>
            </a:r>
          </a:p>
          <a:p>
            <a:r>
              <a:rPr lang="en-US" dirty="0"/>
              <a:t>Slightly more educated</a:t>
            </a:r>
          </a:p>
          <a:p>
            <a:r>
              <a:rPr lang="en-US" dirty="0"/>
              <a:t>More likely to be in a family relationship</a:t>
            </a:r>
          </a:p>
          <a:p>
            <a:r>
              <a:rPr lang="en-US" dirty="0"/>
              <a:t>More likely to be homeowners</a:t>
            </a:r>
          </a:p>
          <a:p>
            <a:r>
              <a:rPr lang="en-US" dirty="0"/>
              <a:t>Median income higher than statewide and much higher than rural Iowa</a:t>
            </a:r>
          </a:p>
          <a:p>
            <a:endParaRPr lang="en-US" dirty="0"/>
          </a:p>
        </p:txBody>
      </p:sp>
    </p:spTree>
    <p:extLst>
      <p:ext uri="{BB962C8B-B14F-4D97-AF65-F5344CB8AC3E}">
        <p14:creationId xmlns:p14="http://schemas.microsoft.com/office/powerpoint/2010/main" val="3449447643"/>
      </p:ext>
    </p:extLst>
  </p:cSld>
  <p:clrMapOvr>
    <a:masterClrMapping/>
  </p:clrMapOvr>
</p:sld>
</file>

<file path=ppt/theme/theme1.xml><?xml version="1.0" encoding="utf-8"?>
<a:theme xmlns:a="http://schemas.openxmlformats.org/drawingml/2006/main" name="MinimalXOVTI">
  <a:themeElements>
    <a:clrScheme name="AnalogousFromDarkSeedLeftStep">
      <a:dk1>
        <a:srgbClr val="000000"/>
      </a:dk1>
      <a:lt1>
        <a:srgbClr val="FFFFFF"/>
      </a:lt1>
      <a:dk2>
        <a:srgbClr val="413424"/>
      </a:dk2>
      <a:lt2>
        <a:srgbClr val="E8E2E5"/>
      </a:lt2>
      <a:accent1>
        <a:srgbClr val="46B381"/>
      </a:accent1>
      <a:accent2>
        <a:srgbClr val="3BB14A"/>
      </a:accent2>
      <a:accent3>
        <a:srgbClr val="66B346"/>
      </a:accent3>
      <a:accent4>
        <a:srgbClr val="8BAD39"/>
      </a:accent4>
      <a:accent5>
        <a:srgbClr val="AFA145"/>
      </a:accent5>
      <a:accent6>
        <a:srgbClr val="B1713B"/>
      </a:accent6>
      <a:hlink>
        <a:srgbClr val="83862C"/>
      </a:hlink>
      <a:folHlink>
        <a:srgbClr val="7F7F7F"/>
      </a:folHlink>
    </a:clrScheme>
    <a:fontScheme name="Custom 40">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XOVTI" id="{DC540DBD-7FF5-4942-921A-CFF95ECB90AA}" vid="{E72E4198-D957-48FD-B88D-6DAFC89EAFA2}"/>
    </a:ext>
  </a:extLst>
</a:theme>
</file>

<file path=docProps/app.xml><?xml version="1.0" encoding="utf-8"?>
<Properties xmlns="http://schemas.openxmlformats.org/officeDocument/2006/extended-properties" xmlns:vt="http://schemas.openxmlformats.org/officeDocument/2006/docPropsVTypes">
  <Template>{4E9F3DFB-5D07-974F-BF31-EC2F1594EFA2}tf10001060</Template>
  <TotalTime>1551</TotalTime>
  <Words>1678</Words>
  <Application>Microsoft Office PowerPoint</Application>
  <PresentationFormat>Widescreen</PresentationFormat>
  <Paragraphs>209</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Courier New</vt:lpstr>
      <vt:lpstr>Open sans</vt:lpstr>
      <vt:lpstr>Segoe UI</vt:lpstr>
      <vt:lpstr>MinimalXOVTI</vt:lpstr>
      <vt:lpstr>Earlham 2040 Comprehensive Plan</vt:lpstr>
      <vt:lpstr>Agenda</vt:lpstr>
      <vt:lpstr>Comprehensive plan</vt:lpstr>
      <vt:lpstr>Community Character</vt:lpstr>
      <vt:lpstr>Community Character</vt:lpstr>
      <vt:lpstr>Community Character</vt:lpstr>
      <vt:lpstr>Physical Character</vt:lpstr>
      <vt:lpstr>Demographics</vt:lpstr>
      <vt:lpstr>Demographics</vt:lpstr>
      <vt:lpstr>Economy - Workforce</vt:lpstr>
      <vt:lpstr>Economy – Sales</vt:lpstr>
      <vt:lpstr>Downtown</vt:lpstr>
      <vt:lpstr>Economic Needs</vt:lpstr>
      <vt:lpstr>Housing – Physical Conditions</vt:lpstr>
      <vt:lpstr>Housing - Affordability</vt:lpstr>
      <vt:lpstr>Housing Needs</vt:lpstr>
      <vt:lpstr>Community Facilities</vt:lpstr>
      <vt:lpstr>Recreation</vt:lpstr>
      <vt:lpstr>Facility and Recreational Needs</vt:lpstr>
      <vt:lpstr>Transportation</vt:lpstr>
      <vt:lpstr>Walkability</vt:lpstr>
      <vt:lpstr>Transportation Needs</vt:lpstr>
      <vt:lpstr>Public Infrastructure</vt:lpstr>
      <vt:lpstr>Infrastructure Needs</vt:lpstr>
      <vt:lpstr>Land Use Composition</vt:lpstr>
      <vt:lpstr>Land Use Distribution</vt:lpstr>
      <vt:lpstr>Rural Land Use Composition</vt:lpstr>
      <vt:lpstr>Rural Land Use Distribution</vt:lpstr>
      <vt:lpstr>Fiscal Condition</vt:lpstr>
      <vt:lpstr>Population Projection and Prediction</vt:lpstr>
      <vt:lpstr>Future Land Use Needs</vt:lpstr>
      <vt:lpstr>Rural Development Area</vt:lpstr>
      <vt:lpstr>How Do We Get There</vt:lpstr>
      <vt:lpstr>Vision Statement Exercise</vt:lpstr>
      <vt:lpstr>Guiding Principles</vt:lpstr>
      <vt:lpstr>Future Needs and Priorities</vt:lpstr>
      <vt:lpstr>Rating Scale and Project Preference Exercises</vt:lpstr>
      <vt:lpstr>Picture Preference Exercise</vt:lpstr>
      <vt:lpstr>Mapping Exercise</vt:lpstr>
      <vt:lpstr>Next steps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Earlham 2040 Comprehensive Plan</dc:title>
  <dc:creator>Jeremy Rounds</dc:creator>
  <cp:lastModifiedBy>Mary Sue Hibbs</cp:lastModifiedBy>
  <cp:revision>21</cp:revision>
  <dcterms:created xsi:type="dcterms:W3CDTF">2023-10-17T19:41:19Z</dcterms:created>
  <dcterms:modified xsi:type="dcterms:W3CDTF">2023-10-20T19:17:51Z</dcterms:modified>
</cp:coreProperties>
</file>